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6"/>
  </p:notesMasterIdLst>
  <p:sldIdLst>
    <p:sldId id="256" r:id="rId2"/>
    <p:sldId id="257" r:id="rId3"/>
    <p:sldId id="259" r:id="rId4"/>
    <p:sldId id="258" r:id="rId5"/>
    <p:sldId id="355" r:id="rId6"/>
    <p:sldId id="356" r:id="rId7"/>
    <p:sldId id="357"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9" r:id="rId22"/>
    <p:sldId id="283" r:id="rId23"/>
    <p:sldId id="284" r:id="rId24"/>
    <p:sldId id="282" r:id="rId25"/>
    <p:sldId id="280" r:id="rId26"/>
    <p:sldId id="285" r:id="rId27"/>
    <p:sldId id="286" r:id="rId28"/>
    <p:sldId id="358" r:id="rId29"/>
    <p:sldId id="359" r:id="rId30"/>
    <p:sldId id="360" r:id="rId31"/>
    <p:sldId id="361" r:id="rId32"/>
    <p:sldId id="289" r:id="rId33"/>
    <p:sldId id="290" r:id="rId34"/>
    <p:sldId id="295" r:id="rId35"/>
    <p:sldId id="296" r:id="rId36"/>
    <p:sldId id="354" r:id="rId37"/>
    <p:sldId id="297" r:id="rId38"/>
    <p:sldId id="298" r:id="rId39"/>
    <p:sldId id="299" r:id="rId40"/>
    <p:sldId id="300" r:id="rId41"/>
    <p:sldId id="301" r:id="rId42"/>
    <p:sldId id="302" r:id="rId43"/>
    <p:sldId id="307" r:id="rId44"/>
    <p:sldId id="308" r:id="rId45"/>
    <p:sldId id="309" r:id="rId46"/>
    <p:sldId id="310" r:id="rId47"/>
    <p:sldId id="343" r:id="rId48"/>
    <p:sldId id="344" r:id="rId49"/>
    <p:sldId id="345" r:id="rId50"/>
    <p:sldId id="346" r:id="rId51"/>
    <p:sldId id="350" r:id="rId52"/>
    <p:sldId id="351" r:id="rId53"/>
    <p:sldId id="352" r:id="rId54"/>
    <p:sldId id="353" r:id="rId55"/>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Gill Sans" panose="020B0604020202020204" charset="0"/>
      <p:regular r:id="rId61"/>
      <p:bold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83396" autoAdjust="0"/>
  </p:normalViewPr>
  <p:slideViewPr>
    <p:cSldViewPr snapToGrid="0">
      <p:cViewPr>
        <p:scale>
          <a:sx n="75" d="100"/>
          <a:sy n="75" d="100"/>
        </p:scale>
        <p:origin x="230" y="-101"/>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Teaching Tips:</a:t>
            </a:r>
            <a:r>
              <a:rPr lang="en-SG" dirty="0"/>
              <a:t> The goal of a slowly changing dimension is to keep track of a dimension entity’s (</a:t>
            </a:r>
            <a:r>
              <a:rPr lang="en-SG" dirty="0" err="1"/>
              <a:t>eg</a:t>
            </a:r>
            <a:r>
              <a:rPr lang="en-SG" dirty="0"/>
              <a:t> person) state over time, so that the transaction (or facts) corresponding to the entity’s state reflect that state over time, thus making analysis more accurate in the long run.</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2021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78176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Header Placeholder 3"/>
          <p:cNvSpPr>
            <a:spLocks noGrp="1"/>
          </p:cNvSpPr>
          <p:nvPr>
            <p:ph type="hdr" sz="quarter" idx="10"/>
          </p:nvPr>
        </p:nvSpPr>
        <p:spPr/>
        <p:txBody>
          <a:bodyPr/>
          <a:lstStyle/>
          <a:p>
            <a:r>
              <a:rPr lang="en-SG"/>
              <a:t>Printed by Dora</a:t>
            </a:r>
          </a:p>
        </p:txBody>
      </p:sp>
      <p:sp>
        <p:nvSpPr>
          <p:cNvPr id="5" name="Date Placeholder 4"/>
          <p:cNvSpPr>
            <a:spLocks noGrp="1"/>
          </p:cNvSpPr>
          <p:nvPr>
            <p:ph type="dt" idx="11"/>
          </p:nvPr>
        </p:nvSpPr>
        <p:spPr/>
        <p:txBody>
          <a:bodyPr/>
          <a:lstStyle/>
          <a:p>
            <a:fld id="{0D57DE59-9183-456E-AA74-ECFBE1A4343C}" type="datetime8">
              <a:rPr lang="en-SG" smtClean="0"/>
              <a:t>8/3/2020 2:06 PM</a:t>
            </a:fld>
            <a:endParaRPr lang="en-SG"/>
          </a:p>
        </p:txBody>
      </p:sp>
      <p:sp>
        <p:nvSpPr>
          <p:cNvPr id="6" name="Slide Number Placeholder 5"/>
          <p:cNvSpPr>
            <a:spLocks noGrp="1"/>
          </p:cNvSpPr>
          <p:nvPr>
            <p:ph type="sldNum" sz="quarter" idx="12"/>
          </p:nvPr>
        </p:nvSpPr>
        <p:spPr/>
        <p:txBody>
          <a:bodyPr/>
          <a:lstStyle/>
          <a:p>
            <a:fld id="{0C36D167-BB95-4C3F-9EB6-8F33330CC193}" type="slidenum">
              <a:rPr lang="en-SG" smtClean="0"/>
              <a:t>3</a:t>
            </a:fld>
            <a:endParaRPr lang="en-SG"/>
          </a:p>
        </p:txBody>
      </p:sp>
    </p:spTree>
    <p:extLst>
      <p:ext uri="{BB962C8B-B14F-4D97-AF65-F5344CB8AC3E}">
        <p14:creationId xmlns:p14="http://schemas.microsoft.com/office/powerpoint/2010/main" val="918811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393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78850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7623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example, “Sales Dollar” in sales fact table can be calculated across all dimension independently or in a combined manner</a:t>
            </a:r>
          </a:p>
          <a:p>
            <a:pPr>
              <a:buFont typeface="Arial" panose="020B0604020202020204" pitchFamily="34" charset="0"/>
              <a:buChar char="•"/>
            </a:pPr>
            <a:r>
              <a:rPr lang="en-US" dirty="0"/>
              <a:t>Sales dollar value for a particular product  be calculated for a product</a:t>
            </a:r>
          </a:p>
          <a:p>
            <a:pPr>
              <a:buFont typeface="Arial" panose="020B0604020202020204" pitchFamily="34" charset="0"/>
              <a:buChar char="•"/>
            </a:pPr>
            <a:r>
              <a:rPr lang="en-US" dirty="0"/>
              <a:t>Sales dollar value for a production in a location</a:t>
            </a:r>
          </a:p>
          <a:p>
            <a:pPr>
              <a:buFont typeface="Arial" panose="020B0604020202020204" pitchFamily="34" charset="0"/>
              <a:buChar char="•"/>
            </a:pPr>
            <a:r>
              <a:rPr lang="en-US" dirty="0"/>
              <a:t>Sales dollar value of a particular year</a:t>
            </a:r>
          </a:p>
          <a:p>
            <a:pPr marL="228600" indent="0">
              <a:buFont typeface="Arial" panose="020B0604020202020204" pitchFamily="34" charset="0"/>
              <a:buNone/>
            </a:pPr>
            <a:r>
              <a:rPr lang="en-US" dirty="0"/>
              <a:t>Discuss on to design a dimension table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33288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example, “Sales Dollar” in sales fact table can be calculated across all dimension independently or in a combined manner</a:t>
            </a:r>
          </a:p>
          <a:p>
            <a:pPr>
              <a:buFont typeface="Arial" panose="020B0604020202020204" pitchFamily="34" charset="0"/>
              <a:buChar char="•"/>
            </a:pPr>
            <a:r>
              <a:rPr lang="en-US" dirty="0"/>
              <a:t>Sales dollar value for a particular product  be calculated for a product</a:t>
            </a:r>
          </a:p>
          <a:p>
            <a:pPr>
              <a:buFont typeface="Arial" panose="020B0604020202020204" pitchFamily="34" charset="0"/>
              <a:buChar char="•"/>
            </a:pPr>
            <a:r>
              <a:rPr lang="en-US" dirty="0"/>
              <a:t>Sales dollar value for a production in a location</a:t>
            </a:r>
          </a:p>
          <a:p>
            <a:pPr>
              <a:buFont typeface="Arial" panose="020B0604020202020204" pitchFamily="34" charset="0"/>
              <a:buChar char="•"/>
            </a:pPr>
            <a:r>
              <a:rPr lang="en-US" dirty="0"/>
              <a:t>Sales dollar value of a particular year</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8278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5335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2"/>
          <p:cNvSpPr/>
          <p:nvPr/>
        </p:nvSpPr>
        <p:spPr>
          <a:xfrm>
            <a:off x="446534" y="3085765"/>
            <a:ext cx="11262866" cy="3304800"/>
          </a:xfrm>
          <a:prstGeom prst="rect">
            <a:avLst/>
          </a:prstGeom>
          <a:solidFill>
            <a:srgbClr val="4A6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Autofit/>
          </a:bodyPr>
          <a:lstStyle>
            <a:lvl1pPr lvl="0" algn="l">
              <a:spcBef>
                <a:spcPts val="320"/>
              </a:spcBef>
              <a:spcAft>
                <a:spcPts val="0"/>
              </a:spcAft>
              <a:buSzPts val="1472"/>
              <a:buNone/>
              <a:defRPr sz="1600" cap="none">
                <a:solidFill>
                  <a:schemeClr val="accent2"/>
                </a:solidFill>
              </a:defRPr>
            </a:lvl1pPr>
            <a:lvl2pPr lvl="1" algn="ctr">
              <a:spcBef>
                <a:spcPts val="600"/>
              </a:spcBef>
              <a:spcAft>
                <a:spcPts val="0"/>
              </a:spcAft>
              <a:buSzPts val="2576"/>
              <a:buNone/>
              <a:defRPr>
                <a:solidFill>
                  <a:srgbClr val="888888"/>
                </a:solidFill>
              </a:defRPr>
            </a:lvl2pPr>
            <a:lvl3pPr lvl="2" algn="ctr">
              <a:spcBef>
                <a:spcPts val="600"/>
              </a:spcBef>
              <a:spcAft>
                <a:spcPts val="0"/>
              </a:spcAft>
              <a:buSzPts val="2208"/>
              <a:buNone/>
              <a:defRPr>
                <a:solidFill>
                  <a:srgbClr val="888888"/>
                </a:solidFill>
              </a:defRPr>
            </a:lvl3pPr>
            <a:lvl4pPr lvl="3" algn="ctr">
              <a:spcBef>
                <a:spcPts val="600"/>
              </a:spcBef>
              <a:spcAft>
                <a:spcPts val="0"/>
              </a:spcAft>
              <a:buSzPts val="1840"/>
              <a:buNone/>
              <a:defRPr>
                <a:solidFill>
                  <a:srgbClr val="888888"/>
                </a:solidFill>
              </a:defRPr>
            </a:lvl4pPr>
            <a:lvl5pPr lvl="4" algn="ctr">
              <a:spcBef>
                <a:spcPts val="600"/>
              </a:spcBef>
              <a:spcAft>
                <a:spcPts val="0"/>
              </a:spcAft>
              <a:buSzPts val="1840"/>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Autofit/>
          </a:bodyPr>
          <a:lstStyle>
            <a:lvl1pPr marL="457200" lvl="0" indent="-415544" algn="l">
              <a:spcBef>
                <a:spcPts val="640"/>
              </a:spcBef>
              <a:spcAft>
                <a:spcPts val="0"/>
              </a:spcAft>
              <a:buSzPts val="2944"/>
              <a:buChar char="◼"/>
              <a:defRPr sz="3200"/>
            </a:lvl1pPr>
            <a:lvl2pPr marL="914400" lvl="1" indent="-392176" algn="l">
              <a:spcBef>
                <a:spcPts val="600"/>
              </a:spcBef>
              <a:spcAft>
                <a:spcPts val="0"/>
              </a:spcAft>
              <a:buSzPts val="2576"/>
              <a:buChar char="◼"/>
              <a:defRPr sz="2800"/>
            </a:lvl2pPr>
            <a:lvl3pPr marL="1371600" lvl="2" indent="-368808" algn="l">
              <a:spcBef>
                <a:spcPts val="600"/>
              </a:spcBef>
              <a:spcAft>
                <a:spcPts val="0"/>
              </a:spcAft>
              <a:buSzPts val="2208"/>
              <a:buChar char="◼"/>
              <a:defRPr sz="2400"/>
            </a:lvl3pPr>
            <a:lvl4pPr marL="1828800" lvl="3" indent="-345439" algn="l">
              <a:spcBef>
                <a:spcPts val="600"/>
              </a:spcBef>
              <a:spcAft>
                <a:spcPts val="0"/>
              </a:spcAft>
              <a:buSzPts val="1840"/>
              <a:buChar char="◼"/>
              <a:defRPr sz="2000"/>
            </a:lvl4pPr>
            <a:lvl5pPr marL="2286000" lvl="4" indent="-345439" algn="l">
              <a:spcBef>
                <a:spcPts val="600"/>
              </a:spcBef>
              <a:spcAft>
                <a:spcPts val="0"/>
              </a:spcAft>
              <a:buSzPts val="1840"/>
              <a:buChar char="◼"/>
              <a:defRPr sz="2000"/>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dirty="0"/>
          </a:p>
        </p:txBody>
      </p:sp>
      <p:sp>
        <p:nvSpPr>
          <p:cNvPr id="25" name="Google Shape;25;p3"/>
          <p:cNvSpPr txBox="1">
            <a:spLocks noGrp="1"/>
          </p:cNvSpPr>
          <p:nvPr>
            <p:ph type="ftr" idx="11"/>
          </p:nvPr>
        </p:nvSpPr>
        <p:spPr>
          <a:xfrm>
            <a:off x="0" y="6321262"/>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7"/>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ctr" anchorCtr="0">
            <a:no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3" name="Google Shape;43;p7"/>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ctr" anchorCtr="0">
            <a:no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4" name="Google Shape;44;p7"/>
          <p:cNvSpPr txBox="1">
            <a:spLocks noGrp="1"/>
          </p:cNvSpPr>
          <p:nvPr>
            <p:ph type="ftr" idx="11"/>
          </p:nvPr>
        </p:nvSpPr>
        <p:spPr>
          <a:xfrm>
            <a:off x="0" y="6321262"/>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8"/>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body" idx="1"/>
          </p:nvPr>
        </p:nvSpPr>
        <p:spPr>
          <a:xfrm>
            <a:off x="887219" y="2250892"/>
            <a:ext cx="5087075" cy="536005"/>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49" name="Google Shape;49;p8"/>
          <p:cNvSpPr txBox="1">
            <a:spLocks noGrp="1"/>
          </p:cNvSpPr>
          <p:nvPr>
            <p:ph type="body" idx="2"/>
          </p:nvPr>
        </p:nvSpPr>
        <p:spPr>
          <a:xfrm>
            <a:off x="581194" y="2926052"/>
            <a:ext cx="5393100" cy="2934999"/>
          </a:xfrm>
          <a:prstGeom prst="rect">
            <a:avLst/>
          </a:prstGeom>
          <a:noFill/>
          <a:ln>
            <a:noFill/>
          </a:ln>
        </p:spPr>
        <p:txBody>
          <a:bodyPr spcFirstLastPara="1" wrap="square" lIns="91425" tIns="45700" rIns="91425" bIns="45700" anchor="t" anchorCtr="0">
            <a:no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0" name="Google Shape;50;p8"/>
          <p:cNvSpPr txBox="1">
            <a:spLocks noGrp="1"/>
          </p:cNvSpPr>
          <p:nvPr>
            <p:ph type="body" idx="3"/>
          </p:nvPr>
        </p:nvSpPr>
        <p:spPr>
          <a:xfrm>
            <a:off x="6523735" y="2250892"/>
            <a:ext cx="5087073" cy="553373"/>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1" name="Google Shape;51;p8"/>
          <p:cNvSpPr txBox="1">
            <a:spLocks noGrp="1"/>
          </p:cNvSpPr>
          <p:nvPr>
            <p:ph type="body" idx="4"/>
          </p:nvPr>
        </p:nvSpPr>
        <p:spPr>
          <a:xfrm>
            <a:off x="6217709" y="2926052"/>
            <a:ext cx="5393100" cy="2934999"/>
          </a:xfrm>
          <a:prstGeom prst="rect">
            <a:avLst/>
          </a:prstGeom>
          <a:noFill/>
          <a:ln>
            <a:noFill/>
          </a:ln>
        </p:spPr>
        <p:txBody>
          <a:bodyPr spcFirstLastPara="1" wrap="square" lIns="91425" tIns="45700" rIns="91425" bIns="45700" anchor="t" anchorCtr="0">
            <a:no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2" name="Google Shape;52;p8"/>
          <p:cNvSpPr txBox="1">
            <a:spLocks noGrp="1"/>
          </p:cNvSpPr>
          <p:nvPr>
            <p:ph type="ftr" idx="11"/>
          </p:nvPr>
        </p:nvSpPr>
        <p:spPr>
          <a:xfrm>
            <a:off x="0" y="6321262"/>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3"/>
        <p:cNvGrpSpPr/>
        <p:nvPr/>
      </p:nvGrpSpPr>
      <p:grpSpPr>
        <a:xfrm>
          <a:off x="0" y="0"/>
          <a:ext cx="0" cy="0"/>
          <a:chOff x="0" y="0"/>
          <a:chExt cx="0" cy="0"/>
        </a:xfrm>
      </p:grpSpPr>
      <p:sp>
        <p:nvSpPr>
          <p:cNvPr id="54" name="Google Shape;54;p9"/>
          <p:cNvSpPr/>
          <p:nvPr/>
        </p:nvSpPr>
        <p:spPr>
          <a:xfrm>
            <a:off x="447817" y="5141973"/>
            <a:ext cx="11298200" cy="127470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txBox="1">
            <a:spLocks noGrp="1"/>
          </p:cNvSpPr>
          <p:nvPr>
            <p:ph type="title"/>
          </p:nvPr>
        </p:nvSpPr>
        <p:spPr>
          <a:xfrm>
            <a:off x="581192" y="5262296"/>
            <a:ext cx="4909445" cy="689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738AC3"/>
              </a:buClr>
              <a:buSzPts val="2000"/>
              <a:buFont typeface="Gill Sans"/>
              <a:buNone/>
              <a:defRPr sz="2000" b="0">
                <a:solidFill>
                  <a:srgbClr val="738AC3"/>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447816" y="601200"/>
            <a:ext cx="11292840" cy="4204800"/>
          </a:xfrm>
          <a:prstGeom prst="rect">
            <a:avLst/>
          </a:prstGeom>
          <a:noFill/>
          <a:ln>
            <a:noFill/>
          </a:ln>
        </p:spPr>
        <p:txBody>
          <a:bodyPr spcFirstLastPara="1" wrap="square" lIns="91425" tIns="45700" rIns="91425" bIns="45700" anchor="ctr" anchorCtr="0">
            <a:noAutofit/>
          </a:bodyPr>
          <a:lstStyle>
            <a:lvl1pPr marL="457200" lvl="0" indent="-345440" algn="l">
              <a:spcBef>
                <a:spcPts val="400"/>
              </a:spcBef>
              <a:spcAft>
                <a:spcPts val="0"/>
              </a:spcAft>
              <a:buSzPts val="1840"/>
              <a:buChar char="◼"/>
              <a:defRPr sz="2000">
                <a:solidFill>
                  <a:schemeClr val="dk2"/>
                </a:solidFill>
              </a:defRPr>
            </a:lvl1pPr>
            <a:lvl2pPr marL="914400" lvl="1" indent="-333756" algn="l">
              <a:spcBef>
                <a:spcPts val="600"/>
              </a:spcBef>
              <a:spcAft>
                <a:spcPts val="0"/>
              </a:spcAft>
              <a:buSzPts val="1656"/>
              <a:buChar char="◼"/>
              <a:defRPr sz="1800">
                <a:solidFill>
                  <a:schemeClr val="dk2"/>
                </a:solidFill>
              </a:defRPr>
            </a:lvl2pPr>
            <a:lvl3pPr marL="1371600" lvl="2" indent="-322072" algn="l">
              <a:spcBef>
                <a:spcPts val="600"/>
              </a:spcBef>
              <a:spcAft>
                <a:spcPts val="0"/>
              </a:spcAft>
              <a:buSzPts val="1472"/>
              <a:buChar char="◼"/>
              <a:defRPr sz="1600">
                <a:solidFill>
                  <a:schemeClr val="dk2"/>
                </a:solidFill>
              </a:defRPr>
            </a:lvl3pPr>
            <a:lvl4pPr marL="1828800" lvl="3" indent="-310388" algn="l">
              <a:spcBef>
                <a:spcPts val="600"/>
              </a:spcBef>
              <a:spcAft>
                <a:spcPts val="0"/>
              </a:spcAft>
              <a:buSzPts val="1288"/>
              <a:buChar char="◼"/>
              <a:defRPr sz="1400">
                <a:solidFill>
                  <a:schemeClr val="dk2"/>
                </a:solidFill>
              </a:defRPr>
            </a:lvl4pPr>
            <a:lvl5pPr marL="2286000" lvl="4" indent="-310388" algn="l">
              <a:spcBef>
                <a:spcPts val="600"/>
              </a:spcBef>
              <a:spcAft>
                <a:spcPts val="0"/>
              </a:spcAft>
              <a:buSzPts val="1288"/>
              <a:buChar char="◼"/>
              <a:defRPr sz="14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57" name="Google Shape;57;p9"/>
          <p:cNvSpPr txBox="1">
            <a:spLocks noGrp="1"/>
          </p:cNvSpPr>
          <p:nvPr>
            <p:ph type="body" idx="2"/>
          </p:nvPr>
        </p:nvSpPr>
        <p:spPr>
          <a:xfrm>
            <a:off x="5740823" y="5262296"/>
            <a:ext cx="5869987" cy="689515"/>
          </a:xfrm>
          <a:prstGeom prst="rect">
            <a:avLst/>
          </a:prstGeom>
          <a:noFill/>
          <a:ln>
            <a:noFill/>
          </a:ln>
        </p:spPr>
        <p:txBody>
          <a:bodyPr spcFirstLastPara="1" wrap="square" lIns="91425" tIns="45700" rIns="91425" bIns="45700" anchor="ctr" anchorCtr="0">
            <a:noAutofit/>
          </a:bodyPr>
          <a:lstStyle>
            <a:lvl1pPr marL="457200" lvl="0" indent="-228600" algn="r">
              <a:spcBef>
                <a:spcPts val="220"/>
              </a:spcBef>
              <a:spcAft>
                <a:spcPts val="0"/>
              </a:spcAft>
              <a:buSzPts val="1012"/>
              <a:buNone/>
              <a:defRPr sz="1100">
                <a:solidFill>
                  <a:schemeClr val="lt1"/>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58" name="Google Shape;58;p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738AC3"/>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59" name="Google Shape;59;p9"/>
          <p:cNvSpPr txBox="1">
            <a:spLocks noGrp="1"/>
          </p:cNvSpPr>
          <p:nvPr>
            <p:ph type="ftr" idx="11"/>
          </p:nvPr>
        </p:nvSpPr>
        <p:spPr>
          <a:xfrm>
            <a:off x="0" y="6321262"/>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738AC3"/>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60" name="Google Shape;60;p9"/>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738AC3"/>
                </a:solidFill>
                <a:latin typeface="Gill Sans"/>
                <a:ea typeface="Gill Sans"/>
                <a:cs typeface="Gill Sans"/>
                <a:sym typeface="Gill Sans"/>
              </a:defRPr>
            </a:lvl1pPr>
            <a:lvl2pPr marL="0" marR="0" lvl="1" indent="0" algn="l" rtl="0">
              <a:spcBef>
                <a:spcPts val="0"/>
              </a:spcBef>
              <a:buNone/>
              <a:defRPr sz="1800">
                <a:solidFill>
                  <a:srgbClr val="738AC3"/>
                </a:solidFill>
                <a:latin typeface="Gill Sans"/>
                <a:ea typeface="Gill Sans"/>
                <a:cs typeface="Gill Sans"/>
                <a:sym typeface="Gill Sans"/>
              </a:defRPr>
            </a:lvl2pPr>
            <a:lvl3pPr marL="0" marR="0" lvl="2" indent="0" algn="l" rtl="0">
              <a:spcBef>
                <a:spcPts val="0"/>
              </a:spcBef>
              <a:buNone/>
              <a:defRPr sz="1800">
                <a:solidFill>
                  <a:srgbClr val="738AC3"/>
                </a:solidFill>
                <a:latin typeface="Gill Sans"/>
                <a:ea typeface="Gill Sans"/>
                <a:cs typeface="Gill Sans"/>
                <a:sym typeface="Gill Sans"/>
              </a:defRPr>
            </a:lvl3pPr>
            <a:lvl4pPr marL="0" marR="0" lvl="3" indent="0" algn="l" rtl="0">
              <a:spcBef>
                <a:spcPts val="0"/>
              </a:spcBef>
              <a:buNone/>
              <a:defRPr sz="1800">
                <a:solidFill>
                  <a:srgbClr val="738AC3"/>
                </a:solidFill>
                <a:latin typeface="Gill Sans"/>
                <a:ea typeface="Gill Sans"/>
                <a:cs typeface="Gill Sans"/>
                <a:sym typeface="Gill Sans"/>
              </a:defRPr>
            </a:lvl4pPr>
            <a:lvl5pPr marL="0" marR="0" lvl="4" indent="0" algn="l" rtl="0">
              <a:spcBef>
                <a:spcPts val="0"/>
              </a:spcBef>
              <a:buNone/>
              <a:defRPr sz="1800">
                <a:solidFill>
                  <a:srgbClr val="738AC3"/>
                </a:solidFill>
                <a:latin typeface="Gill Sans"/>
                <a:ea typeface="Gill Sans"/>
                <a:cs typeface="Gill Sans"/>
                <a:sym typeface="Gill Sans"/>
              </a:defRPr>
            </a:lvl5pPr>
            <a:lvl6pPr marL="0" marR="0" lvl="5" indent="0" algn="l" rtl="0">
              <a:spcBef>
                <a:spcPts val="0"/>
              </a:spcBef>
              <a:buNone/>
              <a:defRPr sz="1800">
                <a:solidFill>
                  <a:srgbClr val="738AC3"/>
                </a:solidFill>
                <a:latin typeface="Gill Sans"/>
                <a:ea typeface="Gill Sans"/>
                <a:cs typeface="Gill Sans"/>
                <a:sym typeface="Gill Sans"/>
              </a:defRPr>
            </a:lvl6pPr>
            <a:lvl7pPr marL="0" marR="0" lvl="6" indent="0" algn="l" rtl="0">
              <a:spcBef>
                <a:spcPts val="0"/>
              </a:spcBef>
              <a:buNone/>
              <a:defRPr sz="1800">
                <a:solidFill>
                  <a:srgbClr val="738AC3"/>
                </a:solidFill>
                <a:latin typeface="Gill Sans"/>
                <a:ea typeface="Gill Sans"/>
                <a:cs typeface="Gill Sans"/>
                <a:sym typeface="Gill Sans"/>
              </a:defRPr>
            </a:lvl7pPr>
            <a:lvl8pPr marL="0" marR="0" lvl="7" indent="0" algn="l" rtl="0">
              <a:spcBef>
                <a:spcPts val="0"/>
              </a:spcBef>
              <a:buNone/>
              <a:defRPr sz="1800">
                <a:solidFill>
                  <a:srgbClr val="738AC3"/>
                </a:solidFill>
                <a:latin typeface="Gill Sans"/>
                <a:ea typeface="Gill Sans"/>
                <a:cs typeface="Gill Sans"/>
                <a:sym typeface="Gill Sans"/>
              </a:defRPr>
            </a:lvl8pPr>
            <a:lvl9pPr marL="0" marR="0" lvl="8" indent="0" algn="l" rtl="0">
              <a:spcBef>
                <a:spcPts val="0"/>
              </a:spcBef>
              <a:buNone/>
              <a:defRPr sz="1800">
                <a:solidFill>
                  <a:srgbClr val="738AC3"/>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accent1"/>
              </a:buClr>
              <a:buSzPts val="2400"/>
              <a:buFont typeface="Gill Sans"/>
              <a:buNone/>
              <a:defRPr sz="24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a:spLocks noGrp="1"/>
          </p:cNvSpPr>
          <p:nvPr>
            <p:ph type="pic" idx="2"/>
          </p:nvPr>
        </p:nvSpPr>
        <p:spPr>
          <a:xfrm>
            <a:off x="447817" y="599725"/>
            <a:ext cx="11290859" cy="3557252"/>
          </a:xfrm>
          <a:prstGeom prst="rect">
            <a:avLst/>
          </a:prstGeom>
          <a:noFill/>
          <a:ln>
            <a:noFill/>
          </a:ln>
        </p:spPr>
        <p:txBody>
          <a:bodyPr spcFirstLastPara="1" wrap="square" lIns="91425" tIns="45700" rIns="91425" bIns="45700" anchor="t" anchorCtr="0">
            <a:noAutofit/>
          </a:bodyPr>
          <a:lstStyle>
            <a:lvl1pPr marR="0" lvl="0" algn="ctr" rtl="0">
              <a:spcBef>
                <a:spcPts val="32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1pPr>
            <a:lvl2pPr marR="0" lvl="1"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2pPr>
            <a:lvl3pPr marR="0" lvl="2"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3pPr>
            <a:lvl4pPr marR="0" lvl="3"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4pPr>
            <a:lvl5pPr marR="0" lvl="4"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5pPr>
            <a:lvl6pPr marR="0" lvl="5"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6pPr>
            <a:lvl7pPr marR="0" lvl="6"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7pPr>
            <a:lvl8pPr marR="0" lvl="7" algn="l" rtl="0">
              <a:spcBef>
                <a:spcPts val="600"/>
              </a:spcBef>
              <a:spcAft>
                <a:spcPts val="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8pPr>
            <a:lvl9pPr marR="0" lvl="8" algn="l" rtl="0">
              <a:spcBef>
                <a:spcPts val="600"/>
              </a:spcBef>
              <a:spcAft>
                <a:spcPts val="600"/>
              </a:spcAft>
              <a:buClr>
                <a:schemeClr val="accent2"/>
              </a:buClr>
              <a:buSzPts val="1472"/>
              <a:buFont typeface="Noto Sans Symbols"/>
              <a:buNone/>
              <a:defRPr sz="1600" b="0" i="0" u="none" strike="noStrike" cap="none">
                <a:solidFill>
                  <a:schemeClr val="dk2"/>
                </a:solidFill>
                <a:latin typeface="Gill Sans"/>
                <a:ea typeface="Gill Sans"/>
                <a:cs typeface="Gill Sans"/>
                <a:sym typeface="Gill Sans"/>
              </a:defRPr>
            </a:lvl9pPr>
          </a:lstStyle>
          <a:p>
            <a:endParaRPr/>
          </a:p>
        </p:txBody>
      </p:sp>
      <p:sp>
        <p:nvSpPr>
          <p:cNvPr id="64" name="Google Shape;64;p10"/>
          <p:cNvSpPr txBox="1">
            <a:spLocks noGrp="1"/>
          </p:cNvSpPr>
          <p:nvPr>
            <p:ph type="body" idx="1"/>
          </p:nvPr>
        </p:nvSpPr>
        <p:spPr>
          <a:xfrm>
            <a:off x="581192" y="5260127"/>
            <a:ext cx="11029617" cy="598671"/>
          </a:xfrm>
          <a:prstGeom prst="rect">
            <a:avLst/>
          </a:prstGeom>
          <a:noFill/>
          <a:ln>
            <a:noFill/>
          </a:ln>
        </p:spPr>
        <p:txBody>
          <a:bodyPr spcFirstLastPara="1" wrap="square" lIns="91425" tIns="45700" rIns="91425" bIns="45700" anchor="ctr" anchorCtr="0">
            <a:noAutofit/>
          </a:bodyPr>
          <a:lstStyle>
            <a:lvl1pPr marL="457200" lvl="0" indent="-228600" algn="l">
              <a:spcBef>
                <a:spcPts val="240"/>
              </a:spcBef>
              <a:spcAft>
                <a:spcPts val="0"/>
              </a:spcAft>
              <a:buSzPts val="1104"/>
              <a:buNone/>
              <a:defRPr sz="12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65" name="Google Shape;65;p10"/>
          <p:cNvSpPr txBox="1">
            <a:spLocks noGrp="1"/>
          </p:cNvSpPr>
          <p:nvPr>
            <p:ph type="ftr" idx="11"/>
          </p:nvPr>
        </p:nvSpPr>
        <p:spPr>
          <a:xfrm>
            <a:off x="0" y="6321262"/>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6"/>
        <p:cNvGrpSpPr/>
        <p:nvPr/>
      </p:nvGrpSpPr>
      <p:grpSpPr>
        <a:xfrm>
          <a:off x="0" y="0"/>
          <a:ext cx="0" cy="0"/>
          <a:chOff x="0" y="0"/>
          <a:chExt cx="0" cy="0"/>
        </a:xfrm>
      </p:grpSpPr>
      <p:sp>
        <p:nvSpPr>
          <p:cNvPr id="67" name="Google Shape;67;p11"/>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1"/>
          <p:cNvSpPr txBox="1">
            <a:spLocks noGrp="1"/>
          </p:cNvSpPr>
          <p:nvPr>
            <p:ph type="body" idx="1"/>
          </p:nvPr>
        </p:nvSpPr>
        <p:spPr>
          <a:xfrm rot="5400000">
            <a:off x="3912148" y="-1585537"/>
            <a:ext cx="4367703" cy="11029616"/>
          </a:xfrm>
          <a:prstGeom prst="rect">
            <a:avLst/>
          </a:prstGeom>
          <a:noFill/>
          <a:ln>
            <a:noFill/>
          </a:ln>
        </p:spPr>
        <p:txBody>
          <a:bodyPr spcFirstLastPara="1" wrap="square" lIns="91425" tIns="45700" rIns="91425" bIns="45700" anchor="t" anchorCtr="0">
            <a:noAutofit/>
          </a:bodyPr>
          <a:lstStyle>
            <a:lvl1pPr marL="457200" lvl="0" indent="-415544" algn="l">
              <a:spcBef>
                <a:spcPts val="640"/>
              </a:spcBef>
              <a:spcAft>
                <a:spcPts val="0"/>
              </a:spcAft>
              <a:buSzPts val="2944"/>
              <a:buChar char="◼"/>
              <a:defRPr/>
            </a:lvl1pPr>
            <a:lvl2pPr marL="914400" lvl="1" indent="-392176" algn="l">
              <a:spcBef>
                <a:spcPts val="600"/>
              </a:spcBef>
              <a:spcAft>
                <a:spcPts val="0"/>
              </a:spcAft>
              <a:buSzPts val="2576"/>
              <a:buChar char="◼"/>
              <a:defRPr/>
            </a:lvl2pPr>
            <a:lvl3pPr marL="1371600" lvl="2" indent="-368808" algn="l">
              <a:spcBef>
                <a:spcPts val="600"/>
              </a:spcBef>
              <a:spcAft>
                <a:spcPts val="0"/>
              </a:spcAft>
              <a:buSzPts val="2208"/>
              <a:buChar char="◼"/>
              <a:defRPr/>
            </a:lvl3pPr>
            <a:lvl4pPr marL="1828800" lvl="3" indent="-345439" algn="l">
              <a:spcBef>
                <a:spcPts val="600"/>
              </a:spcBef>
              <a:spcAft>
                <a:spcPts val="0"/>
              </a:spcAft>
              <a:buSzPts val="1840"/>
              <a:buChar char="◼"/>
              <a:defRPr/>
            </a:lvl4pPr>
            <a:lvl5pPr marL="2286000" lvl="4" indent="-345439" algn="l">
              <a:spcBef>
                <a:spcPts val="600"/>
              </a:spcBef>
              <a:spcAft>
                <a:spcPts val="0"/>
              </a:spcAft>
              <a:buSzPts val="1840"/>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70" name="Google Shape;70;p1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1" name="Google Shape;71;p11"/>
          <p:cNvSpPr txBox="1">
            <a:spLocks noGrp="1"/>
          </p:cNvSpPr>
          <p:nvPr>
            <p:ph type="ftr" idx="11"/>
          </p:nvPr>
        </p:nvSpPr>
        <p:spPr>
          <a:xfrm>
            <a:off x="0" y="6321262"/>
            <a:ext cx="691721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2" name="Google Shape;72;p11"/>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Gill Sans"/>
                <a:ea typeface="Gill Sans"/>
                <a:cs typeface="Gill Sans"/>
                <a:sym typeface="Gill Sans"/>
              </a:defRPr>
            </a:lvl1pPr>
            <a:lvl2pPr marL="0" marR="0" lvl="1" indent="0" algn="l" rtl="0">
              <a:spcBef>
                <a:spcPts val="0"/>
              </a:spcBef>
              <a:buNone/>
              <a:defRPr sz="1800">
                <a:solidFill>
                  <a:schemeClr val="dk1"/>
                </a:solidFill>
                <a:latin typeface="Gill Sans"/>
                <a:ea typeface="Gill Sans"/>
                <a:cs typeface="Gill Sans"/>
                <a:sym typeface="Gill Sans"/>
              </a:defRPr>
            </a:lvl2pPr>
            <a:lvl3pPr marL="0" marR="0" lvl="2" indent="0" algn="l" rtl="0">
              <a:spcBef>
                <a:spcPts val="0"/>
              </a:spcBef>
              <a:buNone/>
              <a:defRPr sz="1800">
                <a:solidFill>
                  <a:schemeClr val="dk1"/>
                </a:solidFill>
                <a:latin typeface="Gill Sans"/>
                <a:ea typeface="Gill Sans"/>
                <a:cs typeface="Gill Sans"/>
                <a:sym typeface="Gill Sans"/>
              </a:defRPr>
            </a:lvl3pPr>
            <a:lvl4pPr marL="0" marR="0" lvl="3" indent="0" algn="l" rtl="0">
              <a:spcBef>
                <a:spcPts val="0"/>
              </a:spcBef>
              <a:buNone/>
              <a:defRPr sz="1800">
                <a:solidFill>
                  <a:schemeClr val="dk1"/>
                </a:solidFill>
                <a:latin typeface="Gill Sans"/>
                <a:ea typeface="Gill Sans"/>
                <a:cs typeface="Gill Sans"/>
                <a:sym typeface="Gill Sans"/>
              </a:defRPr>
            </a:lvl4pPr>
            <a:lvl5pPr marL="0" marR="0" lvl="4" indent="0" algn="l" rtl="0">
              <a:spcBef>
                <a:spcPts val="0"/>
              </a:spcBef>
              <a:buNone/>
              <a:defRPr sz="1800">
                <a:solidFill>
                  <a:schemeClr val="dk1"/>
                </a:solidFill>
                <a:latin typeface="Gill Sans"/>
                <a:ea typeface="Gill Sans"/>
                <a:cs typeface="Gill Sans"/>
                <a:sym typeface="Gill Sans"/>
              </a:defRPr>
            </a:lvl5pPr>
            <a:lvl6pPr marL="0" marR="0" lvl="5" indent="0" algn="l" rtl="0">
              <a:spcBef>
                <a:spcPts val="0"/>
              </a:spcBef>
              <a:buNone/>
              <a:defRPr sz="1800">
                <a:solidFill>
                  <a:schemeClr val="dk1"/>
                </a:solidFill>
                <a:latin typeface="Gill Sans"/>
                <a:ea typeface="Gill Sans"/>
                <a:cs typeface="Gill Sans"/>
                <a:sym typeface="Gill Sans"/>
              </a:defRPr>
            </a:lvl6pPr>
            <a:lvl7pPr marL="0" marR="0" lvl="6" indent="0" algn="l" rtl="0">
              <a:spcBef>
                <a:spcPts val="0"/>
              </a:spcBef>
              <a:buNone/>
              <a:defRPr sz="1800">
                <a:solidFill>
                  <a:schemeClr val="dk1"/>
                </a:solidFill>
                <a:latin typeface="Gill Sans"/>
                <a:ea typeface="Gill Sans"/>
                <a:cs typeface="Gill Sans"/>
                <a:sym typeface="Gill Sans"/>
              </a:defRPr>
            </a:lvl7pPr>
            <a:lvl8pPr marL="0" marR="0" lvl="7" indent="0" algn="l" rtl="0">
              <a:spcBef>
                <a:spcPts val="0"/>
              </a:spcBef>
              <a:buNone/>
              <a:defRPr sz="1800">
                <a:solidFill>
                  <a:schemeClr val="dk1"/>
                </a:solidFill>
                <a:latin typeface="Gill Sans"/>
                <a:ea typeface="Gill Sans"/>
                <a:cs typeface="Gill Sans"/>
                <a:sym typeface="Gill Sans"/>
              </a:defRPr>
            </a:lvl8pPr>
            <a:lvl9pPr marL="0" marR="0" lvl="8" indent="0" algn="l" rtl="0">
              <a:spcBef>
                <a:spcPts val="0"/>
              </a:spcBef>
              <a:buNone/>
              <a:defRPr sz="1800">
                <a:solidFill>
                  <a:schemeClr val="dk1"/>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3"/>
        <p:cNvGrpSpPr/>
        <p:nvPr/>
      </p:nvGrpSpPr>
      <p:grpSpPr>
        <a:xfrm>
          <a:off x="0" y="0"/>
          <a:ext cx="0" cy="0"/>
          <a:chOff x="0" y="0"/>
          <a:chExt cx="0" cy="0"/>
        </a:xfrm>
      </p:grpSpPr>
      <p:sp>
        <p:nvSpPr>
          <p:cNvPr id="74" name="Google Shape;74;p12"/>
          <p:cNvSpPr/>
          <p:nvPr/>
        </p:nvSpPr>
        <p:spPr>
          <a:xfrm>
            <a:off x="8839201" y="599725"/>
            <a:ext cx="2906817" cy="58169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txBox="1">
            <a:spLocks noGrp="1"/>
          </p:cNvSpPr>
          <p:nvPr>
            <p:ph type="title"/>
          </p:nvPr>
        </p:nvSpPr>
        <p:spPr>
          <a:xfrm rot="5400000">
            <a:off x="7249746" y="2265181"/>
            <a:ext cx="5183073" cy="200416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131526" y="-680877"/>
            <a:ext cx="5183073" cy="7896279"/>
          </a:xfrm>
          <a:prstGeom prst="rect">
            <a:avLst/>
          </a:prstGeom>
          <a:noFill/>
          <a:ln>
            <a:noFill/>
          </a:ln>
        </p:spPr>
        <p:txBody>
          <a:bodyPr spcFirstLastPara="1" wrap="square" lIns="91425" tIns="45700" rIns="91425" bIns="45700" anchor="t" anchorCtr="0">
            <a:no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77" name="Google Shape;77;p12"/>
          <p:cNvSpPr txBox="1">
            <a:spLocks noGrp="1"/>
          </p:cNvSpPr>
          <p:nvPr>
            <p:ph type="dt" idx="10"/>
          </p:nvPr>
        </p:nvSpPr>
        <p:spPr>
          <a:xfrm>
            <a:off x="8993673" y="5956137"/>
            <a:ext cx="1328141"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rgbClr val="738AC3"/>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8" name="Google Shape;78;p12"/>
          <p:cNvSpPr txBox="1">
            <a:spLocks noGrp="1"/>
          </p:cNvSpPr>
          <p:nvPr>
            <p:ph type="ftr" idx="11"/>
          </p:nvPr>
        </p:nvSpPr>
        <p:spPr>
          <a:xfrm>
            <a:off x="774923" y="5951811"/>
            <a:ext cx="7896279"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79" name="Google Shape;79;p12"/>
          <p:cNvSpPr txBox="1">
            <a:spLocks noGrp="1"/>
          </p:cNvSpPr>
          <p:nvPr>
            <p:ph type="sldNum" idx="12"/>
          </p:nvPr>
        </p:nvSpPr>
        <p:spPr>
          <a:xfrm>
            <a:off x="10446615" y="5956137"/>
            <a:ext cx="1164195"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rgbClr val="738AC3"/>
                </a:solidFill>
                <a:latin typeface="Gill Sans"/>
                <a:ea typeface="Gill Sans"/>
                <a:cs typeface="Gill Sans"/>
                <a:sym typeface="Gill Sans"/>
              </a:defRPr>
            </a:lvl1pPr>
            <a:lvl2pPr marL="0" marR="0" lvl="1" indent="0" algn="l" rtl="0">
              <a:spcBef>
                <a:spcPts val="0"/>
              </a:spcBef>
              <a:buNone/>
              <a:defRPr sz="1800">
                <a:solidFill>
                  <a:srgbClr val="738AC3"/>
                </a:solidFill>
                <a:latin typeface="Gill Sans"/>
                <a:ea typeface="Gill Sans"/>
                <a:cs typeface="Gill Sans"/>
                <a:sym typeface="Gill Sans"/>
              </a:defRPr>
            </a:lvl2pPr>
            <a:lvl3pPr marL="0" marR="0" lvl="2" indent="0" algn="l" rtl="0">
              <a:spcBef>
                <a:spcPts val="0"/>
              </a:spcBef>
              <a:buNone/>
              <a:defRPr sz="1800">
                <a:solidFill>
                  <a:srgbClr val="738AC3"/>
                </a:solidFill>
                <a:latin typeface="Gill Sans"/>
                <a:ea typeface="Gill Sans"/>
                <a:cs typeface="Gill Sans"/>
                <a:sym typeface="Gill Sans"/>
              </a:defRPr>
            </a:lvl3pPr>
            <a:lvl4pPr marL="0" marR="0" lvl="3" indent="0" algn="l" rtl="0">
              <a:spcBef>
                <a:spcPts val="0"/>
              </a:spcBef>
              <a:buNone/>
              <a:defRPr sz="1800">
                <a:solidFill>
                  <a:srgbClr val="738AC3"/>
                </a:solidFill>
                <a:latin typeface="Gill Sans"/>
                <a:ea typeface="Gill Sans"/>
                <a:cs typeface="Gill Sans"/>
                <a:sym typeface="Gill Sans"/>
              </a:defRPr>
            </a:lvl4pPr>
            <a:lvl5pPr marL="0" marR="0" lvl="4" indent="0" algn="l" rtl="0">
              <a:spcBef>
                <a:spcPts val="0"/>
              </a:spcBef>
              <a:buNone/>
              <a:defRPr sz="1800">
                <a:solidFill>
                  <a:srgbClr val="738AC3"/>
                </a:solidFill>
                <a:latin typeface="Gill Sans"/>
                <a:ea typeface="Gill Sans"/>
                <a:cs typeface="Gill Sans"/>
                <a:sym typeface="Gill Sans"/>
              </a:defRPr>
            </a:lvl5pPr>
            <a:lvl6pPr marL="0" marR="0" lvl="5" indent="0" algn="l" rtl="0">
              <a:spcBef>
                <a:spcPts val="0"/>
              </a:spcBef>
              <a:buNone/>
              <a:defRPr sz="1800">
                <a:solidFill>
                  <a:srgbClr val="738AC3"/>
                </a:solidFill>
                <a:latin typeface="Gill Sans"/>
                <a:ea typeface="Gill Sans"/>
                <a:cs typeface="Gill Sans"/>
                <a:sym typeface="Gill Sans"/>
              </a:defRPr>
            </a:lvl6pPr>
            <a:lvl7pPr marL="0" marR="0" lvl="6" indent="0" algn="l" rtl="0">
              <a:spcBef>
                <a:spcPts val="0"/>
              </a:spcBef>
              <a:buNone/>
              <a:defRPr sz="1800">
                <a:solidFill>
                  <a:srgbClr val="738AC3"/>
                </a:solidFill>
                <a:latin typeface="Gill Sans"/>
                <a:ea typeface="Gill Sans"/>
                <a:cs typeface="Gill Sans"/>
                <a:sym typeface="Gill Sans"/>
              </a:defRPr>
            </a:lvl7pPr>
            <a:lvl8pPr marL="0" marR="0" lvl="7" indent="0" algn="l" rtl="0">
              <a:spcBef>
                <a:spcPts val="0"/>
              </a:spcBef>
              <a:buNone/>
              <a:defRPr sz="1800">
                <a:solidFill>
                  <a:srgbClr val="738AC3"/>
                </a:solidFill>
                <a:latin typeface="Gill Sans"/>
                <a:ea typeface="Gill Sans"/>
                <a:cs typeface="Gill Sans"/>
                <a:sym typeface="Gill Sans"/>
              </a:defRPr>
            </a:lvl8pPr>
            <a:lvl9pPr marL="0" marR="0" lvl="8" indent="0" algn="l" rtl="0">
              <a:spcBef>
                <a:spcPts val="0"/>
              </a:spcBef>
              <a:buNone/>
              <a:defRPr sz="1800">
                <a:solidFill>
                  <a:srgbClr val="738AC3"/>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05951" y="5956137"/>
            <a:ext cx="2844799" cy="365125"/>
          </a:xfrm>
          <a:prstGeom prst="rect">
            <a:avLst/>
          </a:prstGeom>
        </p:spPr>
        <p:txBody>
          <a:bodyPr/>
          <a:lstStyle/>
          <a:p>
            <a:fld id="{4EDE50D6-574B-40AF-946F-D52A04ADE379}" type="datetime1">
              <a:rPr lang="en-US" smtClean="0"/>
              <a:t>3/8/2020</a:t>
            </a:fld>
            <a:endParaRPr lang="en-US" dirty="0"/>
          </a:p>
        </p:txBody>
      </p:sp>
      <p:sp>
        <p:nvSpPr>
          <p:cNvPr id="3" name="Footer Placeholder 2"/>
          <p:cNvSpPr>
            <a:spLocks noGrp="1"/>
          </p:cNvSpPr>
          <p:nvPr>
            <p:ph type="ftr" sz="quarter" idx="11"/>
          </p:nvPr>
        </p:nvSpPr>
        <p:spPr>
          <a:xfrm>
            <a:off x="0" y="6321262"/>
            <a:ext cx="691721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10558300" y="5956137"/>
            <a:ext cx="1052510" cy="365125"/>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42242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78682" y="646958"/>
            <a:ext cx="11029616" cy="88737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1"/>
          <p:cNvSpPr txBox="1">
            <a:spLocks noGrp="1"/>
          </p:cNvSpPr>
          <p:nvPr>
            <p:ph type="body" idx="1"/>
          </p:nvPr>
        </p:nvSpPr>
        <p:spPr>
          <a:xfrm>
            <a:off x="581192" y="1745420"/>
            <a:ext cx="11029616" cy="4367703"/>
          </a:xfrm>
          <a:prstGeom prst="rect">
            <a:avLst/>
          </a:prstGeom>
          <a:noFill/>
          <a:ln>
            <a:noFill/>
          </a:ln>
        </p:spPr>
        <p:txBody>
          <a:bodyPr spcFirstLastPara="1" wrap="square" lIns="91425" tIns="45700" rIns="91425" bIns="45700" anchor="ctr" anchorCtr="0">
            <a:noAutofit/>
          </a:bodyPr>
          <a:lstStyle>
            <a:lvl1pPr marL="457200" marR="0" lvl="0" indent="-415544" algn="l" rtl="0">
              <a:spcBef>
                <a:spcPts val="640"/>
              </a:spcBef>
              <a:spcAft>
                <a:spcPts val="0"/>
              </a:spcAft>
              <a:buClr>
                <a:schemeClr val="accent2"/>
              </a:buClr>
              <a:buSzPts val="2944"/>
              <a:buFont typeface="Noto Sans Symbols"/>
              <a:buChar char="◼"/>
              <a:defRPr sz="3200" b="0" i="0" u="none" strike="noStrike" cap="none">
                <a:solidFill>
                  <a:schemeClr val="dk2"/>
                </a:solidFill>
                <a:latin typeface="Gill Sans"/>
                <a:ea typeface="Gill Sans"/>
                <a:cs typeface="Gill Sans"/>
                <a:sym typeface="Gill Sans"/>
              </a:defRPr>
            </a:lvl1pPr>
            <a:lvl2pPr marL="914400" marR="0" lvl="1" indent="-392176" algn="l" rtl="0">
              <a:spcBef>
                <a:spcPts val="600"/>
              </a:spcBef>
              <a:spcAft>
                <a:spcPts val="0"/>
              </a:spcAft>
              <a:buClr>
                <a:schemeClr val="accent2"/>
              </a:buClr>
              <a:buSzPts val="2576"/>
              <a:buFont typeface="Noto Sans Symbols"/>
              <a:buChar char="◼"/>
              <a:defRPr sz="2800" b="0" i="0" u="none" strike="noStrike" cap="none">
                <a:solidFill>
                  <a:schemeClr val="dk2"/>
                </a:solidFill>
                <a:latin typeface="Gill Sans"/>
                <a:ea typeface="Gill Sans"/>
                <a:cs typeface="Gill Sans"/>
                <a:sym typeface="Gill Sans"/>
              </a:defRPr>
            </a:lvl2pPr>
            <a:lvl3pPr marL="1371600" marR="0" lvl="2" indent="-368808" algn="l" rtl="0">
              <a:spcBef>
                <a:spcPts val="60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3pPr>
            <a:lvl4pPr marL="1828800" marR="0" lvl="3" indent="-345439" algn="l" rtl="0">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4pPr>
            <a:lvl5pPr marL="2286000" marR="0" lvl="4" indent="-345439" algn="l" rtl="0">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1"/>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11513000" y="63628"/>
            <a:ext cx="648885" cy="616135"/>
          </a:xfrm>
          <a:prstGeom prst="dodecagon">
            <a:avLst/>
          </a:prstGeom>
          <a:solidFill>
            <a:srgbClr val="4A66AC"/>
          </a:solidFill>
          <a:ln w="22225" cap="rnd" cmpd="sng">
            <a:solidFill>
              <a:srgbClr val="364A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dirty="0">
                <a:solidFill>
                  <a:schemeClr val="lt1"/>
                </a:solidFill>
                <a:latin typeface="Gill Sans"/>
                <a:ea typeface="Gill Sans"/>
                <a:cs typeface="Gill Sans"/>
                <a:sym typeface="Gill Sans"/>
              </a:rPr>
              <a:t>D</a:t>
            </a:r>
            <a:endParaRPr sz="1800" b="0" i="0" u="none" strike="noStrike" cap="none" dirty="0">
              <a:solidFill>
                <a:schemeClr val="lt1"/>
              </a:solidFill>
              <a:latin typeface="Gill Sans"/>
              <a:ea typeface="Gill Sans"/>
              <a:cs typeface="Gill Sans"/>
              <a:sym typeface="Gill Sans"/>
            </a:endParaRPr>
          </a:p>
        </p:txBody>
      </p:sp>
      <p:sp>
        <p:nvSpPr>
          <p:cNvPr id="16" name="Google Shape;16;p1"/>
          <p:cNvSpPr txBox="1"/>
          <p:nvPr/>
        </p:nvSpPr>
        <p:spPr>
          <a:xfrm>
            <a:off x="0" y="114999"/>
            <a:ext cx="1340076" cy="276999"/>
          </a:xfrm>
          <a:prstGeom prst="rect">
            <a:avLst/>
          </a:prstGeom>
          <a:solidFill>
            <a:srgbClr val="4A66A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Gill Sans"/>
                <a:ea typeface="Gill Sans"/>
                <a:cs typeface="Gill Sans"/>
                <a:sym typeface="Gill Sans"/>
              </a:rPr>
              <a:t>ST1501 DENG</a:t>
            </a:r>
            <a:endParaRPr sz="1200" dirty="0">
              <a:solidFill>
                <a:schemeClr val="dk1"/>
              </a:solidFill>
              <a:latin typeface="Gill Sans"/>
              <a:ea typeface="Gill Sans"/>
              <a:cs typeface="Gill Sans"/>
              <a:sym typeface="Gill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7" r:id="rId7"/>
    <p:sldLayoutId id="2147483658" r:id="rId8"/>
    <p:sldLayoutId id="21474836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3.jpg"/><Relationship Id="rId7" Type="http://schemas.openxmlformats.org/officeDocument/2006/relationships/image" Target="../media/image8.png"/><Relationship Id="rId12"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2.png"/><Relationship Id="rId5" Type="http://schemas.openxmlformats.org/officeDocument/2006/relationships/image" Target="../media/image5.png"/><Relationship Id="rId10" Type="http://schemas.openxmlformats.org/officeDocument/2006/relationships/image" Target="../media/image11.png"/><Relationship Id="rId4" Type="http://schemas.openxmlformats.org/officeDocument/2006/relationships/image" Target="../media/image4.jpg"/><Relationship Id="rId9" Type="http://schemas.openxmlformats.org/officeDocument/2006/relationships/image" Target="../media/image10.jp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5.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Google Shape;84;p13"/>
          <p:cNvSpPr/>
          <p:nvPr/>
        </p:nvSpPr>
        <p:spPr>
          <a:xfrm>
            <a:off x="0" y="1"/>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pic>
        <p:nvPicPr>
          <p:cNvPr id="85" name="Google Shape;85;p13"/>
          <p:cNvPicPr preferRelativeResize="0"/>
          <p:nvPr/>
        </p:nvPicPr>
        <p:blipFill rotWithShape="1">
          <a:blip r:embed="rId3">
            <a:alphaModFix/>
          </a:blip>
          <a:srcRect l="705" r="11125" b="1"/>
          <a:stretch/>
        </p:blipFill>
        <p:spPr>
          <a:xfrm>
            <a:off x="446534" y="723899"/>
            <a:ext cx="7498616" cy="5676901"/>
          </a:xfrm>
          <a:prstGeom prst="rect">
            <a:avLst/>
          </a:prstGeom>
          <a:noFill/>
          <a:ln>
            <a:noFill/>
          </a:ln>
        </p:spPr>
      </p:pic>
      <p:sp>
        <p:nvSpPr>
          <p:cNvPr id="86" name="Google Shape;86;p13"/>
          <p:cNvSpPr/>
          <p:nvPr/>
        </p:nvSpPr>
        <p:spPr>
          <a:xfrm>
            <a:off x="8042147" y="434790"/>
            <a:ext cx="3703320" cy="566666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txBox="1">
            <a:spLocks noGrp="1"/>
          </p:cNvSpPr>
          <p:nvPr>
            <p:ph type="ctrTitle"/>
          </p:nvPr>
        </p:nvSpPr>
        <p:spPr>
          <a:xfrm>
            <a:off x="8296274" y="1419225"/>
            <a:ext cx="3315623" cy="2085869"/>
          </a:xfrm>
          <a:prstGeom prst="rect">
            <a:avLst/>
          </a:prstGeom>
          <a:noFill/>
          <a:ln>
            <a:noFill/>
          </a:ln>
        </p:spPr>
        <p:txBody>
          <a:bodyPr spcFirstLastPara="1" wrap="square" lIns="91425" tIns="45700" rIns="91425" bIns="45700" anchor="b" anchorCtr="0">
            <a:noAutofit/>
          </a:bodyPr>
          <a:lstStyle/>
          <a:p>
            <a:pPr lvl="0">
              <a:lnSpc>
                <a:spcPct val="90000"/>
              </a:lnSpc>
              <a:buClr>
                <a:srgbClr val="FFFFFF"/>
              </a:buClr>
              <a:buSzPts val="2500"/>
            </a:pPr>
            <a:r>
              <a:rPr lang="en-SG" sz="2500" dirty="0">
                <a:solidFill>
                  <a:srgbClr val="FFFFFF"/>
                </a:solidFill>
              </a:rPr>
              <a:t>Topic D</a:t>
            </a:r>
            <a:br>
              <a:rPr lang="en-SG" sz="2500" dirty="0">
                <a:solidFill>
                  <a:srgbClr val="FFFFFF"/>
                </a:solidFill>
              </a:rPr>
            </a:br>
            <a:br>
              <a:rPr lang="en-SG" sz="2500" dirty="0">
                <a:solidFill>
                  <a:srgbClr val="FFFFFF"/>
                </a:solidFill>
              </a:rPr>
            </a:br>
            <a:r>
              <a:rPr lang="en-SG" sz="2500" dirty="0">
                <a:solidFill>
                  <a:srgbClr val="FFFFFF"/>
                </a:solidFill>
              </a:rPr>
              <a:t>Data Warehouse</a:t>
            </a:r>
            <a:endParaRPr sz="2500" dirty="0">
              <a:solidFill>
                <a:schemeClr val="bg1"/>
              </a:solidFill>
            </a:endParaRPr>
          </a:p>
        </p:txBody>
      </p:sp>
      <p:grpSp>
        <p:nvGrpSpPr>
          <p:cNvPr id="88" name="Google Shape;88;p13"/>
          <p:cNvGrpSpPr/>
          <p:nvPr/>
        </p:nvGrpSpPr>
        <p:grpSpPr>
          <a:xfrm>
            <a:off x="446534" y="453643"/>
            <a:ext cx="11298933" cy="98554"/>
            <a:chOff x="446534" y="453643"/>
            <a:chExt cx="11298933" cy="98554"/>
          </a:xfrm>
        </p:grpSpPr>
        <p:sp>
          <p:nvSpPr>
            <p:cNvPr id="89" name="Google Shape;89;p13"/>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050" y="613753"/>
            <a:ext cx="11029616" cy="1013800"/>
          </a:xfrm>
        </p:spPr>
        <p:txBody>
          <a:bodyPr/>
          <a:lstStyle/>
          <a:p>
            <a:r>
              <a:rPr lang="en-SG" sz="3200" dirty="0"/>
              <a:t>Characteristics of a data warehouse – Process vs Subject</a:t>
            </a:r>
          </a:p>
        </p:txBody>
      </p:sp>
      <p:sp>
        <p:nvSpPr>
          <p:cNvPr id="5" name="Content Placeholder 2"/>
          <p:cNvSpPr txBox="1">
            <a:spLocks/>
          </p:cNvSpPr>
          <p:nvPr/>
        </p:nvSpPr>
        <p:spPr>
          <a:xfrm>
            <a:off x="877607" y="2186777"/>
            <a:ext cx="11051177" cy="474004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415544" algn="l" rtl="0">
              <a:lnSpc>
                <a:spcPct val="100000"/>
              </a:lnSpc>
              <a:spcBef>
                <a:spcPts val="640"/>
              </a:spcBef>
              <a:spcAft>
                <a:spcPts val="0"/>
              </a:spcAft>
              <a:buClr>
                <a:schemeClr val="accent2"/>
              </a:buClr>
              <a:buSzPts val="2944"/>
              <a:buFont typeface="Noto Sans Symbols"/>
              <a:buChar char="◼"/>
              <a:defRPr sz="3200" b="0" i="0" u="none" strike="noStrike" cap="none">
                <a:solidFill>
                  <a:schemeClr val="dk2"/>
                </a:solidFill>
                <a:latin typeface="Gill Sans"/>
                <a:ea typeface="Gill Sans"/>
                <a:cs typeface="Gill Sans"/>
                <a:sym typeface="Gill Sans"/>
              </a:defRPr>
            </a:lvl1pPr>
            <a:lvl2pPr marL="914400" marR="0" lvl="1" indent="-392176" algn="l" rtl="0">
              <a:lnSpc>
                <a:spcPct val="100000"/>
              </a:lnSpc>
              <a:spcBef>
                <a:spcPts val="600"/>
              </a:spcBef>
              <a:spcAft>
                <a:spcPts val="0"/>
              </a:spcAft>
              <a:buClr>
                <a:schemeClr val="accent2"/>
              </a:buClr>
              <a:buSzPts val="2576"/>
              <a:buFont typeface="Noto Sans Symbols"/>
              <a:buChar char="◼"/>
              <a:defRPr sz="2800" b="0" i="0" u="none" strike="noStrike" cap="none">
                <a:solidFill>
                  <a:schemeClr val="dk2"/>
                </a:solidFill>
                <a:latin typeface="Gill Sans"/>
                <a:ea typeface="Gill Sans"/>
                <a:cs typeface="Gill Sans"/>
                <a:sym typeface="Gill Sans"/>
              </a:defRPr>
            </a:lvl2pPr>
            <a:lvl3pPr marL="1371600" marR="0" lvl="2" indent="-368808" algn="l" rtl="0">
              <a:lnSpc>
                <a:spcPct val="100000"/>
              </a:lnSpc>
              <a:spcBef>
                <a:spcPts val="60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3pPr>
            <a:lvl4pPr marL="1828800" marR="0" lvl="3"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4pPr>
            <a:lvl5pPr marL="2286000" marR="0" lvl="4"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41656" indent="0">
              <a:buNone/>
            </a:pPr>
            <a:r>
              <a:rPr lang="en-SG" sz="2400" dirty="0"/>
              <a:t>Let take an example of a process-oriented situation.</a:t>
            </a:r>
          </a:p>
          <a:p>
            <a:r>
              <a:rPr lang="en-SG" sz="2400" dirty="0"/>
              <a:t>Assume we are talking about people buying properties. The process is simplified as follows:</a:t>
            </a:r>
          </a:p>
          <a:p>
            <a:pPr marL="41656" indent="0">
              <a:buNone/>
            </a:pPr>
            <a:endParaRPr lang="en-SG" dirty="0"/>
          </a:p>
          <a:p>
            <a:endParaRPr lang="en-SG" dirty="0"/>
          </a:p>
          <a:p>
            <a:r>
              <a:rPr lang="en-SG" sz="2400" dirty="0"/>
              <a:t>Process 1 – Buyers, Property Agents, Property Agencies, Developers</a:t>
            </a:r>
          </a:p>
          <a:p>
            <a:r>
              <a:rPr lang="en-SG" sz="2400" dirty="0"/>
              <a:t>Process 2 – Bankers, Banks, Loans, </a:t>
            </a:r>
          </a:p>
          <a:p>
            <a:r>
              <a:rPr lang="en-SG" sz="2400" dirty="0"/>
              <a:t>Process 3 – Lawyers, Law Firms, Banks, Buyers</a:t>
            </a:r>
          </a:p>
          <a:p>
            <a:r>
              <a:rPr lang="en-SG" sz="2400" dirty="0"/>
              <a:t>Process 4 – Buyers, Developers, Building Control Authority, Income Tax Authority</a:t>
            </a:r>
          </a:p>
          <a:p>
            <a:r>
              <a:rPr lang="en-SG" sz="2400" dirty="0"/>
              <a:t>Each process has many applications to support the process. All the data from the processes are collected into a database designed for transactional purposes. </a:t>
            </a:r>
          </a:p>
          <a:p>
            <a:pPr marL="41656" indent="0">
              <a:buNone/>
            </a:pPr>
            <a:endParaRPr lang="en-SG" sz="2400" dirty="0"/>
          </a:p>
        </p:txBody>
      </p:sp>
      <p:sp>
        <p:nvSpPr>
          <p:cNvPr id="6" name="Rounded Rectangle 5"/>
          <p:cNvSpPr/>
          <p:nvPr/>
        </p:nvSpPr>
        <p:spPr>
          <a:xfrm>
            <a:off x="1407408" y="3135248"/>
            <a:ext cx="1386037" cy="875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1.Select property</a:t>
            </a:r>
          </a:p>
        </p:txBody>
      </p:sp>
      <p:sp>
        <p:nvSpPr>
          <p:cNvPr id="7" name="Rounded Rectangle 6"/>
          <p:cNvSpPr/>
          <p:nvPr/>
        </p:nvSpPr>
        <p:spPr>
          <a:xfrm>
            <a:off x="3781266" y="3115997"/>
            <a:ext cx="1443789" cy="875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2.Apply loan</a:t>
            </a:r>
          </a:p>
        </p:txBody>
      </p:sp>
      <p:sp>
        <p:nvSpPr>
          <p:cNvPr id="8" name="Rounded Rectangle 7"/>
          <p:cNvSpPr/>
          <p:nvPr/>
        </p:nvSpPr>
        <p:spPr>
          <a:xfrm>
            <a:off x="6181035" y="3135248"/>
            <a:ext cx="1491916" cy="895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3.Sign up loan contract</a:t>
            </a:r>
          </a:p>
        </p:txBody>
      </p:sp>
      <p:sp>
        <p:nvSpPr>
          <p:cNvPr id="9" name="Rounded Rectangle 8"/>
          <p:cNvSpPr/>
          <p:nvPr/>
        </p:nvSpPr>
        <p:spPr>
          <a:xfrm>
            <a:off x="8794412" y="3154498"/>
            <a:ext cx="1511166" cy="875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4.Possess property</a:t>
            </a:r>
          </a:p>
        </p:txBody>
      </p:sp>
      <p:sp>
        <p:nvSpPr>
          <p:cNvPr id="10" name="Right Arrow 9"/>
          <p:cNvSpPr/>
          <p:nvPr/>
        </p:nvSpPr>
        <p:spPr>
          <a:xfrm>
            <a:off x="2923387" y="3239897"/>
            <a:ext cx="770021" cy="47163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ight Arrow 10"/>
          <p:cNvSpPr/>
          <p:nvPr/>
        </p:nvSpPr>
        <p:spPr>
          <a:xfrm>
            <a:off x="7848671" y="3262508"/>
            <a:ext cx="770021" cy="471638"/>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ight Arrow 11"/>
          <p:cNvSpPr/>
          <p:nvPr/>
        </p:nvSpPr>
        <p:spPr>
          <a:xfrm>
            <a:off x="5312915" y="3250302"/>
            <a:ext cx="770021" cy="496051"/>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3035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544840"/>
            <a:ext cx="11029616" cy="1013800"/>
          </a:xfrm>
        </p:spPr>
        <p:txBody>
          <a:bodyPr/>
          <a:lstStyle/>
          <a:p>
            <a:r>
              <a:rPr lang="en-SG" sz="3200" dirty="0"/>
              <a:t>Characteristics of a data warehouse – Process vs Subject</a:t>
            </a:r>
          </a:p>
        </p:txBody>
      </p:sp>
      <p:sp>
        <p:nvSpPr>
          <p:cNvPr id="3" name="Text Placeholder 2"/>
          <p:cNvSpPr>
            <a:spLocks noGrp="1"/>
          </p:cNvSpPr>
          <p:nvPr>
            <p:ph type="body" idx="1"/>
          </p:nvPr>
        </p:nvSpPr>
        <p:spPr>
          <a:xfrm>
            <a:off x="581192" y="2593450"/>
            <a:ext cx="11029615" cy="3678303"/>
          </a:xfrm>
        </p:spPr>
        <p:txBody>
          <a:bodyPr/>
          <a:lstStyle/>
          <a:p>
            <a:r>
              <a:rPr lang="en-SG" sz="2400" dirty="0"/>
              <a:t>In DW, we are concerned with the data surrounding the subjects.</a:t>
            </a:r>
          </a:p>
          <a:p>
            <a:r>
              <a:rPr lang="en-SG" sz="2400" dirty="0"/>
              <a:t>From the previous slide, we have the following subjects</a:t>
            </a:r>
          </a:p>
          <a:p>
            <a:pPr lvl="1"/>
            <a:r>
              <a:rPr lang="en-SG" sz="2400" dirty="0"/>
              <a:t>Buyer</a:t>
            </a:r>
          </a:p>
          <a:p>
            <a:pPr lvl="1"/>
            <a:r>
              <a:rPr lang="en-SG" sz="2400" dirty="0"/>
              <a:t>Banks, Bankers, Loans</a:t>
            </a:r>
          </a:p>
          <a:p>
            <a:pPr lvl="1"/>
            <a:r>
              <a:rPr lang="en-SG" sz="2400" dirty="0"/>
              <a:t>Property Agencies, Property Agents</a:t>
            </a:r>
          </a:p>
          <a:p>
            <a:pPr lvl="1"/>
            <a:r>
              <a:rPr lang="en-SG" sz="2400" dirty="0"/>
              <a:t>Developer, Property</a:t>
            </a:r>
          </a:p>
          <a:p>
            <a:pPr lvl="1"/>
            <a:r>
              <a:rPr lang="en-SG" sz="2400" dirty="0"/>
              <a:t>Law Firms, Lawyers, Contracts</a:t>
            </a:r>
          </a:p>
          <a:p>
            <a:pPr lvl="1"/>
            <a:r>
              <a:rPr lang="en-SG" sz="2400" dirty="0"/>
              <a:t>Building Control Authority</a:t>
            </a:r>
          </a:p>
          <a:p>
            <a:pPr lvl="1"/>
            <a:r>
              <a:rPr lang="en-SG" sz="2400" dirty="0"/>
              <a:t>Income Tax Authority</a:t>
            </a:r>
          </a:p>
          <a:p>
            <a:r>
              <a:rPr lang="en-SG" sz="2400" dirty="0"/>
              <a:t>In DW, we need to collect the data pertaining to each of these subjects. The process is not important in DW.</a:t>
            </a:r>
          </a:p>
          <a:p>
            <a:endParaRPr lang="en-SG" dirty="0"/>
          </a:p>
        </p:txBody>
      </p:sp>
    </p:spTree>
    <p:extLst>
      <p:ext uri="{BB962C8B-B14F-4D97-AF65-F5344CB8AC3E}">
        <p14:creationId xmlns:p14="http://schemas.microsoft.com/office/powerpoint/2010/main" val="1326396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570976"/>
            <a:ext cx="11029616" cy="1013800"/>
          </a:xfrm>
        </p:spPr>
        <p:txBody>
          <a:bodyPr/>
          <a:lstStyle/>
          <a:p>
            <a:r>
              <a:rPr lang="en-SG" sz="3200" dirty="0"/>
              <a:t>Characteristics of a data warehouse - Integrated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5754" y="2031746"/>
            <a:ext cx="6242169" cy="2442588"/>
          </a:xfrm>
          <a:prstGeom prst="rect">
            <a:avLst/>
          </a:prstGeom>
        </p:spPr>
      </p:pic>
      <p:sp>
        <p:nvSpPr>
          <p:cNvPr id="5" name="Rectangle 4"/>
          <p:cNvSpPr/>
          <p:nvPr/>
        </p:nvSpPr>
        <p:spPr>
          <a:xfrm>
            <a:off x="581192" y="4727275"/>
            <a:ext cx="10616998" cy="1569660"/>
          </a:xfrm>
          <a:prstGeom prst="rect">
            <a:avLst/>
          </a:prstGeom>
        </p:spPr>
        <p:txBody>
          <a:bodyPr wrap="square">
            <a:spAutoFit/>
          </a:bodyPr>
          <a:lstStyle/>
          <a:p>
            <a:r>
              <a:rPr lang="en-SG" sz="2400" dirty="0"/>
              <a:t>Data cleansing and data integration techniques are applied before data is stored in the warehouse.</a:t>
            </a:r>
          </a:p>
          <a:p>
            <a:pPr marL="800100" indent="-342900">
              <a:buFont typeface="Arial" panose="020B0604020202020204" pitchFamily="34" charset="0"/>
              <a:buChar char="•"/>
            </a:pPr>
            <a:r>
              <a:rPr lang="en-SG" sz="2400" dirty="0"/>
              <a:t>Ensure consistency in naming conventions, encoding among different data sources e.g. always “Singapore” instead of “SG“, “</a:t>
            </a:r>
            <a:r>
              <a:rPr lang="en-SG" sz="2400" dirty="0" err="1"/>
              <a:t>S’pore</a:t>
            </a:r>
            <a:r>
              <a:rPr lang="en-SG" sz="2400" dirty="0"/>
              <a:t>”</a:t>
            </a:r>
          </a:p>
        </p:txBody>
      </p:sp>
      <p:sp>
        <p:nvSpPr>
          <p:cNvPr id="6" name="Content Placeholder 4"/>
          <p:cNvSpPr txBox="1">
            <a:spLocks/>
          </p:cNvSpPr>
          <p:nvPr/>
        </p:nvSpPr>
        <p:spPr>
          <a:xfrm>
            <a:off x="581192" y="1900567"/>
            <a:ext cx="4831921" cy="2754560"/>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415544" algn="l" rtl="0">
              <a:lnSpc>
                <a:spcPct val="100000"/>
              </a:lnSpc>
              <a:spcBef>
                <a:spcPts val="640"/>
              </a:spcBef>
              <a:spcAft>
                <a:spcPts val="0"/>
              </a:spcAft>
              <a:buClr>
                <a:schemeClr val="accent2"/>
              </a:buClr>
              <a:buSzPts val="2944"/>
              <a:buFont typeface="Noto Sans Symbols"/>
              <a:buChar char="◼"/>
              <a:defRPr sz="3200" b="0" i="0" u="none" strike="noStrike" cap="none">
                <a:solidFill>
                  <a:schemeClr val="dk2"/>
                </a:solidFill>
                <a:latin typeface="Gill Sans"/>
                <a:ea typeface="Gill Sans"/>
                <a:cs typeface="Gill Sans"/>
                <a:sym typeface="Gill Sans"/>
              </a:defRPr>
            </a:lvl1pPr>
            <a:lvl2pPr marL="914400" marR="0" lvl="1" indent="-392176" algn="l" rtl="0">
              <a:lnSpc>
                <a:spcPct val="100000"/>
              </a:lnSpc>
              <a:spcBef>
                <a:spcPts val="600"/>
              </a:spcBef>
              <a:spcAft>
                <a:spcPts val="0"/>
              </a:spcAft>
              <a:buClr>
                <a:schemeClr val="accent2"/>
              </a:buClr>
              <a:buSzPts val="2576"/>
              <a:buFont typeface="Noto Sans Symbols"/>
              <a:buChar char="◼"/>
              <a:defRPr sz="2800" b="0" i="0" u="none" strike="noStrike" cap="none">
                <a:solidFill>
                  <a:schemeClr val="dk2"/>
                </a:solidFill>
                <a:latin typeface="Gill Sans"/>
                <a:ea typeface="Gill Sans"/>
                <a:cs typeface="Gill Sans"/>
                <a:sym typeface="Gill Sans"/>
              </a:defRPr>
            </a:lvl2pPr>
            <a:lvl3pPr marL="1371600" marR="0" lvl="2" indent="-368808" algn="l" rtl="0">
              <a:lnSpc>
                <a:spcPct val="100000"/>
              </a:lnSpc>
              <a:spcBef>
                <a:spcPts val="60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3pPr>
            <a:lvl4pPr marL="1828800" marR="0" lvl="3"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4pPr>
            <a:lvl5pPr marL="2286000" marR="0" lvl="4"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0" indent="0">
              <a:buNone/>
            </a:pPr>
            <a:r>
              <a:rPr lang="en-SG" sz="2800" dirty="0"/>
              <a:t>Constructed by </a:t>
            </a:r>
            <a:r>
              <a:rPr lang="en-SG" sz="2800" dirty="0">
                <a:solidFill>
                  <a:srgbClr val="C00000"/>
                </a:solidFill>
              </a:rPr>
              <a:t>integrating</a:t>
            </a:r>
            <a:r>
              <a:rPr lang="en-SG" sz="2800" dirty="0"/>
              <a:t> data from multiple heterogenous sources: Relational databases, flat files, on-line transactional records.</a:t>
            </a:r>
          </a:p>
          <a:p>
            <a:pPr marL="742950" lvl="1" indent="-285750"/>
            <a:endParaRPr lang="en-SG" sz="1800" dirty="0"/>
          </a:p>
        </p:txBody>
      </p:sp>
    </p:spTree>
    <p:extLst>
      <p:ext uri="{BB962C8B-B14F-4D97-AF65-F5344CB8AC3E}">
        <p14:creationId xmlns:p14="http://schemas.microsoft.com/office/powerpoint/2010/main" val="1342325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Characteristics of a data warehouse - Integrated</a:t>
            </a:r>
          </a:p>
        </p:txBody>
      </p:sp>
      <p:sp>
        <p:nvSpPr>
          <p:cNvPr id="4" name="Content Placeholder 4"/>
          <p:cNvSpPr txBox="1">
            <a:spLocks/>
          </p:cNvSpPr>
          <p:nvPr/>
        </p:nvSpPr>
        <p:spPr>
          <a:xfrm>
            <a:off x="581192" y="2093172"/>
            <a:ext cx="3400839" cy="468617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415544" algn="l" rtl="0">
              <a:lnSpc>
                <a:spcPct val="100000"/>
              </a:lnSpc>
              <a:spcBef>
                <a:spcPts val="640"/>
              </a:spcBef>
              <a:spcAft>
                <a:spcPts val="0"/>
              </a:spcAft>
              <a:buClr>
                <a:schemeClr val="accent2"/>
              </a:buClr>
              <a:buSzPts val="2944"/>
              <a:buFont typeface="Noto Sans Symbols"/>
              <a:buChar char="◼"/>
              <a:defRPr sz="3200" b="0" i="0" u="none" strike="noStrike" cap="none">
                <a:solidFill>
                  <a:schemeClr val="dk2"/>
                </a:solidFill>
                <a:latin typeface="Gill Sans"/>
                <a:ea typeface="Gill Sans"/>
                <a:cs typeface="Gill Sans"/>
                <a:sym typeface="Gill Sans"/>
              </a:defRPr>
            </a:lvl1pPr>
            <a:lvl2pPr marL="914400" marR="0" lvl="1" indent="-392176" algn="l" rtl="0">
              <a:lnSpc>
                <a:spcPct val="100000"/>
              </a:lnSpc>
              <a:spcBef>
                <a:spcPts val="600"/>
              </a:spcBef>
              <a:spcAft>
                <a:spcPts val="0"/>
              </a:spcAft>
              <a:buClr>
                <a:schemeClr val="accent2"/>
              </a:buClr>
              <a:buSzPts val="2576"/>
              <a:buFont typeface="Noto Sans Symbols"/>
              <a:buChar char="◼"/>
              <a:defRPr sz="2800" b="0" i="0" u="none" strike="noStrike" cap="none">
                <a:solidFill>
                  <a:schemeClr val="dk2"/>
                </a:solidFill>
                <a:latin typeface="Gill Sans"/>
                <a:ea typeface="Gill Sans"/>
                <a:cs typeface="Gill Sans"/>
                <a:sym typeface="Gill Sans"/>
              </a:defRPr>
            </a:lvl2pPr>
            <a:lvl3pPr marL="1371600" marR="0" lvl="2" indent="-368808" algn="l" rtl="0">
              <a:lnSpc>
                <a:spcPct val="100000"/>
              </a:lnSpc>
              <a:spcBef>
                <a:spcPts val="60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3pPr>
            <a:lvl4pPr marL="1828800" marR="0" lvl="3"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4pPr>
            <a:lvl5pPr marL="2286000" marR="0" lvl="4"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41656" indent="0">
              <a:lnSpc>
                <a:spcPct val="110000"/>
              </a:lnSpc>
              <a:buNone/>
            </a:pPr>
            <a:r>
              <a:rPr lang="en-US" sz="2800" dirty="0"/>
              <a:t>Integration of data within a warehouse is accomplished by making the data </a:t>
            </a:r>
            <a:r>
              <a:rPr lang="en-US" sz="2800" dirty="0">
                <a:solidFill>
                  <a:srgbClr val="FF0000"/>
                </a:solidFill>
              </a:rPr>
              <a:t>consistent</a:t>
            </a:r>
            <a:r>
              <a:rPr lang="en-US" sz="2800" dirty="0"/>
              <a:t> in format, naming and other aspects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2031" y="2006966"/>
            <a:ext cx="7879002" cy="4772376"/>
          </a:xfrm>
          <a:prstGeom prst="rect">
            <a:avLst/>
          </a:prstGeom>
        </p:spPr>
      </p:pic>
    </p:spTree>
    <p:extLst>
      <p:ext uri="{BB962C8B-B14F-4D97-AF65-F5344CB8AC3E}">
        <p14:creationId xmlns:p14="http://schemas.microsoft.com/office/powerpoint/2010/main" val="2951052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Characteristics of a data warehouse – Time Variant</a:t>
            </a:r>
          </a:p>
        </p:txBody>
      </p:sp>
      <p:sp>
        <p:nvSpPr>
          <p:cNvPr id="4" name="Content Placeholder 4"/>
          <p:cNvSpPr txBox="1">
            <a:spLocks/>
          </p:cNvSpPr>
          <p:nvPr/>
        </p:nvSpPr>
        <p:spPr>
          <a:xfrm>
            <a:off x="448658" y="1715956"/>
            <a:ext cx="5939531" cy="50518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415544" algn="l" rtl="0">
              <a:lnSpc>
                <a:spcPct val="100000"/>
              </a:lnSpc>
              <a:spcBef>
                <a:spcPts val="640"/>
              </a:spcBef>
              <a:spcAft>
                <a:spcPts val="0"/>
              </a:spcAft>
              <a:buClr>
                <a:schemeClr val="accent2"/>
              </a:buClr>
              <a:buSzPts val="2944"/>
              <a:buFont typeface="Noto Sans Symbols"/>
              <a:buChar char="◼"/>
              <a:defRPr sz="3200" b="0" i="0" u="none" strike="noStrike" cap="none">
                <a:solidFill>
                  <a:schemeClr val="dk2"/>
                </a:solidFill>
                <a:latin typeface="Gill Sans"/>
                <a:ea typeface="Gill Sans"/>
                <a:cs typeface="Gill Sans"/>
                <a:sym typeface="Gill Sans"/>
              </a:defRPr>
            </a:lvl1pPr>
            <a:lvl2pPr marL="914400" marR="0" lvl="1" indent="-392176" algn="l" rtl="0">
              <a:lnSpc>
                <a:spcPct val="100000"/>
              </a:lnSpc>
              <a:spcBef>
                <a:spcPts val="600"/>
              </a:spcBef>
              <a:spcAft>
                <a:spcPts val="0"/>
              </a:spcAft>
              <a:buClr>
                <a:schemeClr val="accent2"/>
              </a:buClr>
              <a:buSzPts val="2576"/>
              <a:buFont typeface="Noto Sans Symbols"/>
              <a:buChar char="◼"/>
              <a:defRPr sz="2800" b="0" i="0" u="none" strike="noStrike" cap="none">
                <a:solidFill>
                  <a:schemeClr val="dk2"/>
                </a:solidFill>
                <a:latin typeface="Gill Sans"/>
                <a:ea typeface="Gill Sans"/>
                <a:cs typeface="Gill Sans"/>
                <a:sym typeface="Gill Sans"/>
              </a:defRPr>
            </a:lvl2pPr>
            <a:lvl3pPr marL="1371600" marR="0" lvl="2" indent="-368808" algn="l" rtl="0">
              <a:lnSpc>
                <a:spcPct val="100000"/>
              </a:lnSpc>
              <a:spcBef>
                <a:spcPts val="60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3pPr>
            <a:lvl4pPr marL="1828800" marR="0" lvl="3"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4pPr>
            <a:lvl5pPr marL="2286000" marR="0" lvl="4"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r>
              <a:rPr lang="en-SG" sz="2400" dirty="0"/>
              <a:t>A data warehouse keeps </a:t>
            </a:r>
            <a:r>
              <a:rPr lang="en-SG" sz="2400" dirty="0">
                <a:solidFill>
                  <a:srgbClr val="FF0000"/>
                </a:solidFill>
              </a:rPr>
              <a:t>historical</a:t>
            </a:r>
            <a:r>
              <a:rPr lang="en-SG" sz="2400" dirty="0"/>
              <a:t> data</a:t>
            </a:r>
          </a:p>
          <a:p>
            <a:r>
              <a:rPr lang="en-SG" sz="2400" dirty="0"/>
              <a:t>For example, one can retrieve data from 3 months, 6 months, 12 months, or even older data from a DW</a:t>
            </a:r>
          </a:p>
          <a:p>
            <a:r>
              <a:rPr lang="en-SG" sz="2400" dirty="0"/>
              <a:t>This contrasts with a transactions system, where often only the most recent data is kept</a:t>
            </a:r>
          </a:p>
          <a:p>
            <a:r>
              <a:rPr lang="en-SG" sz="2400" dirty="0"/>
              <a:t>For example, a transaction system may hold the most recent address of a customer, but a data warehouse can hold all addresses associated with a customer.</a:t>
            </a:r>
          </a:p>
          <a:p>
            <a:endParaRPr lang="en-SG" sz="27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7710" y="1603481"/>
            <a:ext cx="3235226" cy="3235226"/>
          </a:xfrm>
          <a:prstGeom prst="rect">
            <a:avLst/>
          </a:prstGeom>
        </p:spPr>
      </p:pic>
      <p:sp>
        <p:nvSpPr>
          <p:cNvPr id="10" name="TextBox 9"/>
          <p:cNvSpPr txBox="1"/>
          <p:nvPr/>
        </p:nvSpPr>
        <p:spPr>
          <a:xfrm>
            <a:off x="9159426" y="1989005"/>
            <a:ext cx="2948741" cy="1938992"/>
          </a:xfrm>
          <a:prstGeom prst="rect">
            <a:avLst/>
          </a:prstGeom>
          <a:noFill/>
        </p:spPr>
        <p:txBody>
          <a:bodyPr wrap="square" rtlCol="0">
            <a:spAutoFit/>
          </a:bodyPr>
          <a:lstStyle/>
          <a:p>
            <a:r>
              <a:rPr lang="en-SG" sz="2000" dirty="0"/>
              <a:t>Time horizon: 6 months – 1 year</a:t>
            </a:r>
          </a:p>
          <a:p>
            <a:r>
              <a:rPr lang="en-SG" sz="2000" dirty="0"/>
              <a:t>Records are updated</a:t>
            </a:r>
          </a:p>
          <a:p>
            <a:r>
              <a:rPr lang="en-SG" sz="2000" dirty="0"/>
              <a:t>Not compulsory for key structure to contain an element of time</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6340" y="3867873"/>
            <a:ext cx="2899892" cy="2899892"/>
          </a:xfrm>
          <a:prstGeom prst="rect">
            <a:avLst/>
          </a:prstGeom>
        </p:spPr>
      </p:pic>
      <p:sp>
        <p:nvSpPr>
          <p:cNvPr id="12" name="TextBox 11"/>
          <p:cNvSpPr txBox="1"/>
          <p:nvPr/>
        </p:nvSpPr>
        <p:spPr>
          <a:xfrm>
            <a:off x="9254305" y="4378659"/>
            <a:ext cx="2677056" cy="1938992"/>
          </a:xfrm>
          <a:prstGeom prst="rect">
            <a:avLst/>
          </a:prstGeom>
          <a:noFill/>
        </p:spPr>
        <p:txBody>
          <a:bodyPr wrap="square" rtlCol="0">
            <a:spAutoFit/>
          </a:bodyPr>
          <a:lstStyle/>
          <a:p>
            <a:r>
              <a:rPr lang="en-SG" sz="2000" dirty="0"/>
              <a:t>Time horizon: 5-10 years</a:t>
            </a:r>
          </a:p>
          <a:p>
            <a:r>
              <a:rPr lang="en-SG" sz="2000" dirty="0"/>
              <a:t>Sophisticated snapshots of data</a:t>
            </a:r>
          </a:p>
          <a:p>
            <a:r>
              <a:rPr lang="en-SG" sz="2000" dirty="0"/>
              <a:t>Key structure contains an element of time</a:t>
            </a:r>
          </a:p>
        </p:txBody>
      </p:sp>
    </p:spTree>
    <p:extLst>
      <p:ext uri="{BB962C8B-B14F-4D97-AF65-F5344CB8AC3E}">
        <p14:creationId xmlns:p14="http://schemas.microsoft.com/office/powerpoint/2010/main" val="166671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682" y="466126"/>
            <a:ext cx="11029616" cy="1013800"/>
          </a:xfrm>
        </p:spPr>
        <p:txBody>
          <a:bodyPr/>
          <a:lstStyle/>
          <a:p>
            <a:r>
              <a:rPr lang="en-SG" sz="3200" dirty="0"/>
              <a:t>Characteristics of a data warehouse – Time Variant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0402" y="1867398"/>
            <a:ext cx="7551953" cy="4574280"/>
          </a:xfrm>
          <a:prstGeom prst="rect">
            <a:avLst/>
          </a:prstGeom>
        </p:spPr>
      </p:pic>
      <p:cxnSp>
        <p:nvCxnSpPr>
          <p:cNvPr id="8" name="Straight Arrow Connector 7"/>
          <p:cNvCxnSpPr/>
          <p:nvPr/>
        </p:nvCxnSpPr>
        <p:spPr>
          <a:xfrm>
            <a:off x="3645074" y="2730674"/>
            <a:ext cx="1064712" cy="1678488"/>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9" name="Oval 8"/>
          <p:cNvSpPr/>
          <p:nvPr/>
        </p:nvSpPr>
        <p:spPr>
          <a:xfrm>
            <a:off x="1245388" y="1828745"/>
            <a:ext cx="1678488" cy="789140"/>
          </a:xfrm>
          <a:prstGeom prst="ellipse">
            <a:avLst/>
          </a:prstGeom>
          <a:noFill/>
          <a:ln w="22225">
            <a:solidFill>
              <a:schemeClr val="accent6"/>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SG"/>
          </a:p>
        </p:txBody>
      </p:sp>
      <p:sp>
        <p:nvSpPr>
          <p:cNvPr id="10" name="Content Placeholder 4"/>
          <p:cNvSpPr txBox="1">
            <a:spLocks/>
          </p:cNvSpPr>
          <p:nvPr/>
        </p:nvSpPr>
        <p:spPr>
          <a:xfrm>
            <a:off x="795378" y="1479926"/>
            <a:ext cx="3400839" cy="468617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415544" algn="l" rtl="0">
              <a:lnSpc>
                <a:spcPct val="100000"/>
              </a:lnSpc>
              <a:spcBef>
                <a:spcPts val="640"/>
              </a:spcBef>
              <a:spcAft>
                <a:spcPts val="0"/>
              </a:spcAft>
              <a:buClr>
                <a:schemeClr val="accent2"/>
              </a:buClr>
              <a:buSzPts val="2944"/>
              <a:buFont typeface="Noto Sans Symbols"/>
              <a:buChar char="◼"/>
              <a:defRPr sz="3200" b="0" i="0" u="none" strike="noStrike" cap="none">
                <a:solidFill>
                  <a:schemeClr val="dk2"/>
                </a:solidFill>
                <a:latin typeface="Gill Sans"/>
                <a:ea typeface="Gill Sans"/>
                <a:cs typeface="Gill Sans"/>
                <a:sym typeface="Gill Sans"/>
              </a:defRPr>
            </a:lvl1pPr>
            <a:lvl2pPr marL="914400" marR="0" lvl="1" indent="-392176" algn="l" rtl="0">
              <a:lnSpc>
                <a:spcPct val="100000"/>
              </a:lnSpc>
              <a:spcBef>
                <a:spcPts val="600"/>
              </a:spcBef>
              <a:spcAft>
                <a:spcPts val="0"/>
              </a:spcAft>
              <a:buClr>
                <a:schemeClr val="accent2"/>
              </a:buClr>
              <a:buSzPts val="2576"/>
              <a:buFont typeface="Noto Sans Symbols"/>
              <a:buChar char="◼"/>
              <a:defRPr sz="2800" b="0" i="0" u="none" strike="noStrike" cap="none">
                <a:solidFill>
                  <a:schemeClr val="dk2"/>
                </a:solidFill>
                <a:latin typeface="Gill Sans"/>
                <a:ea typeface="Gill Sans"/>
                <a:cs typeface="Gill Sans"/>
                <a:sym typeface="Gill Sans"/>
              </a:defRPr>
            </a:lvl2pPr>
            <a:lvl3pPr marL="1371600" marR="0" lvl="2" indent="-368808" algn="l" rtl="0">
              <a:lnSpc>
                <a:spcPct val="100000"/>
              </a:lnSpc>
              <a:spcBef>
                <a:spcPts val="60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3pPr>
            <a:lvl4pPr marL="1828800" marR="0" lvl="3"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4pPr>
            <a:lvl5pPr marL="2286000" marR="0" lvl="4"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a:lnSpc>
                <a:spcPct val="110000"/>
              </a:lnSpc>
            </a:pPr>
            <a:r>
              <a:rPr lang="en-US" dirty="0"/>
              <a:t>“</a:t>
            </a:r>
            <a:r>
              <a:rPr lang="en-US" sz="2400" dirty="0"/>
              <a:t>Snapshots” of operational data are taken at different times regularly (e.g. once a day) and stored in the DW</a:t>
            </a:r>
          </a:p>
          <a:p>
            <a:pPr>
              <a:lnSpc>
                <a:spcPct val="110000"/>
              </a:lnSpc>
            </a:pPr>
            <a:r>
              <a:rPr lang="en-US" sz="2400" dirty="0"/>
              <a:t>Hence, company can retrieve “time-variant” data</a:t>
            </a:r>
          </a:p>
        </p:txBody>
      </p:sp>
    </p:spTree>
    <p:extLst>
      <p:ext uri="{BB962C8B-B14F-4D97-AF65-F5344CB8AC3E}">
        <p14:creationId xmlns:p14="http://schemas.microsoft.com/office/powerpoint/2010/main" val="332724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Characteristics of a data warehouse – Non Volatile</a:t>
            </a:r>
          </a:p>
        </p:txBody>
      </p:sp>
      <p:sp>
        <p:nvSpPr>
          <p:cNvPr id="4" name="Content Placeholder 4"/>
          <p:cNvSpPr txBox="1">
            <a:spLocks/>
          </p:cNvSpPr>
          <p:nvPr/>
        </p:nvSpPr>
        <p:spPr>
          <a:xfrm>
            <a:off x="694432" y="1604923"/>
            <a:ext cx="3200235" cy="468617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415544" algn="l" rtl="0">
              <a:lnSpc>
                <a:spcPct val="100000"/>
              </a:lnSpc>
              <a:spcBef>
                <a:spcPts val="640"/>
              </a:spcBef>
              <a:spcAft>
                <a:spcPts val="0"/>
              </a:spcAft>
              <a:buClr>
                <a:schemeClr val="accent2"/>
              </a:buClr>
              <a:buSzPts val="2944"/>
              <a:buFont typeface="Noto Sans Symbols"/>
              <a:buChar char="◼"/>
              <a:defRPr sz="3200" b="0" i="0" u="none" strike="noStrike" cap="none">
                <a:solidFill>
                  <a:schemeClr val="dk2"/>
                </a:solidFill>
                <a:latin typeface="Gill Sans"/>
                <a:ea typeface="Gill Sans"/>
                <a:cs typeface="Gill Sans"/>
                <a:sym typeface="Gill Sans"/>
              </a:defRPr>
            </a:lvl1pPr>
            <a:lvl2pPr marL="914400" marR="0" lvl="1" indent="-392176" algn="l" rtl="0">
              <a:lnSpc>
                <a:spcPct val="100000"/>
              </a:lnSpc>
              <a:spcBef>
                <a:spcPts val="600"/>
              </a:spcBef>
              <a:spcAft>
                <a:spcPts val="0"/>
              </a:spcAft>
              <a:buClr>
                <a:schemeClr val="accent2"/>
              </a:buClr>
              <a:buSzPts val="2576"/>
              <a:buFont typeface="Noto Sans Symbols"/>
              <a:buChar char="◼"/>
              <a:defRPr sz="2800" b="0" i="0" u="none" strike="noStrike" cap="none">
                <a:solidFill>
                  <a:schemeClr val="dk2"/>
                </a:solidFill>
                <a:latin typeface="Gill Sans"/>
                <a:ea typeface="Gill Sans"/>
                <a:cs typeface="Gill Sans"/>
                <a:sym typeface="Gill Sans"/>
              </a:defRPr>
            </a:lvl2pPr>
            <a:lvl3pPr marL="1371600" marR="0" lvl="2" indent="-368808" algn="l" rtl="0">
              <a:lnSpc>
                <a:spcPct val="100000"/>
              </a:lnSpc>
              <a:spcBef>
                <a:spcPts val="60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3pPr>
            <a:lvl4pPr marL="1828800" marR="0" lvl="3"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4pPr>
            <a:lvl5pPr marL="2286000" marR="0" lvl="4"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a:lnSpc>
                <a:spcPct val="110000"/>
              </a:lnSpc>
            </a:pPr>
            <a:r>
              <a:rPr lang="en-US" sz="2400" dirty="0">
                <a:solidFill>
                  <a:srgbClr val="C00000"/>
                </a:solidFill>
              </a:rPr>
              <a:t>Non-volatility</a:t>
            </a:r>
            <a:r>
              <a:rPr lang="en-US" sz="2400" dirty="0"/>
              <a:t> means that after the data warehouse is loaded there are no changes, inserts, or deletes performed against the informational database.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1606" y="2057423"/>
            <a:ext cx="7389202" cy="4475701"/>
          </a:xfrm>
          <a:prstGeom prst="rect">
            <a:avLst/>
          </a:prstGeom>
        </p:spPr>
      </p:pic>
    </p:spTree>
    <p:extLst>
      <p:ext uri="{BB962C8B-B14F-4D97-AF65-F5344CB8AC3E}">
        <p14:creationId xmlns:p14="http://schemas.microsoft.com/office/powerpoint/2010/main" val="3311885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Characteristics of a data warehouse – Non Volatile</a:t>
            </a:r>
          </a:p>
        </p:txBody>
      </p:sp>
      <p:pic>
        <p:nvPicPr>
          <p:cNvPr id="4" name="Picture 3"/>
          <p:cNvPicPr>
            <a:picLocks noChangeAspect="1"/>
          </p:cNvPicPr>
          <p:nvPr/>
        </p:nvPicPr>
        <p:blipFill>
          <a:blip r:embed="rId2"/>
          <a:stretch>
            <a:fillRect/>
          </a:stretch>
        </p:blipFill>
        <p:spPr>
          <a:xfrm>
            <a:off x="1660268" y="2143893"/>
            <a:ext cx="8997900" cy="4577879"/>
          </a:xfrm>
          <a:prstGeom prst="rect">
            <a:avLst/>
          </a:prstGeom>
        </p:spPr>
      </p:pic>
    </p:spTree>
    <p:extLst>
      <p:ext uri="{BB962C8B-B14F-4D97-AF65-F5344CB8AC3E}">
        <p14:creationId xmlns:p14="http://schemas.microsoft.com/office/powerpoint/2010/main" val="4256985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876" y="662828"/>
            <a:ext cx="11029616" cy="1013800"/>
          </a:xfrm>
        </p:spPr>
        <p:txBody>
          <a:bodyPr/>
          <a:lstStyle/>
          <a:p>
            <a:r>
              <a:rPr lang="en-SG" sz="3200" dirty="0"/>
              <a:t>Dimensional Model</a:t>
            </a:r>
          </a:p>
        </p:txBody>
      </p:sp>
      <p:sp>
        <p:nvSpPr>
          <p:cNvPr id="3" name="Text Placeholder 2"/>
          <p:cNvSpPr>
            <a:spLocks noGrp="1"/>
          </p:cNvSpPr>
          <p:nvPr>
            <p:ph type="body" idx="1"/>
          </p:nvPr>
        </p:nvSpPr>
        <p:spPr>
          <a:xfrm>
            <a:off x="423876" y="1999969"/>
            <a:ext cx="11029615" cy="4648257"/>
          </a:xfrm>
        </p:spPr>
        <p:txBody>
          <a:bodyPr/>
          <a:lstStyle/>
          <a:p>
            <a:r>
              <a:rPr lang="en-SG" sz="2400" dirty="0">
                <a:solidFill>
                  <a:srgbClr val="FF0000"/>
                </a:solidFill>
              </a:rPr>
              <a:t>Dimension modelling </a:t>
            </a:r>
            <a:r>
              <a:rPr lang="en-SG" sz="2400" dirty="0"/>
              <a:t>is a database design technique that used to support </a:t>
            </a:r>
            <a:r>
              <a:rPr lang="en-SG" sz="2400" dirty="0">
                <a:solidFill>
                  <a:srgbClr val="FF0000"/>
                </a:solidFill>
              </a:rPr>
              <a:t>Online Analytical Processing (OLAP) </a:t>
            </a:r>
            <a:r>
              <a:rPr lang="en-SG" sz="2400" dirty="0"/>
              <a:t>IT systems.</a:t>
            </a:r>
          </a:p>
          <a:p>
            <a:r>
              <a:rPr lang="en-SG" sz="2400" dirty="0"/>
              <a:t>OLAP systems are IT software that companies use to </a:t>
            </a:r>
            <a:r>
              <a:rPr lang="en-SG" sz="2400" dirty="0">
                <a:solidFill>
                  <a:srgbClr val="FF0000"/>
                </a:solidFill>
              </a:rPr>
              <a:t>ask questions about the data</a:t>
            </a:r>
            <a:r>
              <a:rPr lang="en-SG" sz="2400" dirty="0"/>
              <a:t> related to their business.</a:t>
            </a:r>
          </a:p>
          <a:p>
            <a:r>
              <a:rPr lang="en-SG" sz="2400" dirty="0"/>
              <a:t>E.g. Business Intelligence systems that churn out monthly sales reports for the management of a hotel.</a:t>
            </a:r>
          </a:p>
          <a:p>
            <a:r>
              <a:rPr lang="en-US" sz="2400" dirty="0"/>
              <a:t>Such systems require that the </a:t>
            </a:r>
            <a:r>
              <a:rPr lang="en-US" sz="2400" dirty="0">
                <a:solidFill>
                  <a:srgbClr val="FF0000"/>
                </a:solidFill>
              </a:rPr>
              <a:t>query operations (SELECT) execute at high speed</a:t>
            </a:r>
            <a:r>
              <a:rPr lang="en-US" sz="2400" dirty="0"/>
              <a:t>.</a:t>
            </a:r>
          </a:p>
          <a:p>
            <a:r>
              <a:rPr lang="en-US" sz="2400" dirty="0"/>
              <a:t>Unlike OLTP systems, OLAP systems DO NOT support transactional operations (add/update/delete) as they are non-volatile.</a:t>
            </a:r>
          </a:p>
          <a:p>
            <a:r>
              <a:rPr lang="en-SG" sz="2400" dirty="0"/>
              <a:t>To achieve high speed of query operations, the database of an OLAP system should </a:t>
            </a:r>
            <a:r>
              <a:rPr lang="en-SG" sz="2400" dirty="0">
                <a:solidFill>
                  <a:srgbClr val="FF0000"/>
                </a:solidFill>
              </a:rPr>
              <a:t>reduce the need for tables to be joined</a:t>
            </a:r>
            <a:r>
              <a:rPr lang="en-SG" sz="2400" dirty="0"/>
              <a:t> as that will slow down the speed of access</a:t>
            </a:r>
          </a:p>
        </p:txBody>
      </p:sp>
    </p:spTree>
    <p:extLst>
      <p:ext uri="{BB962C8B-B14F-4D97-AF65-F5344CB8AC3E}">
        <p14:creationId xmlns:p14="http://schemas.microsoft.com/office/powerpoint/2010/main" val="2560349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Dimensional Model</a:t>
            </a:r>
          </a:p>
        </p:txBody>
      </p:sp>
      <p:sp>
        <p:nvSpPr>
          <p:cNvPr id="3" name="Text Placeholder 2"/>
          <p:cNvSpPr>
            <a:spLocks noGrp="1"/>
          </p:cNvSpPr>
          <p:nvPr>
            <p:ph type="body" idx="1"/>
          </p:nvPr>
        </p:nvSpPr>
        <p:spPr/>
        <p:txBody>
          <a:bodyPr/>
          <a:lstStyle/>
          <a:p>
            <a:r>
              <a:rPr lang="en-SG" sz="2400" dirty="0"/>
              <a:t>To reduce the need for tables to be joined, records with </a:t>
            </a:r>
            <a:r>
              <a:rPr lang="en-SG" sz="2400" dirty="0">
                <a:solidFill>
                  <a:srgbClr val="FF0000"/>
                </a:solidFill>
              </a:rPr>
              <a:t>repetitive data is kept in the same table </a:t>
            </a:r>
            <a:r>
              <a:rPr lang="en-SG" sz="2400" dirty="0"/>
              <a:t>as this will </a:t>
            </a:r>
            <a:r>
              <a:rPr lang="en-SG" sz="2400" dirty="0">
                <a:solidFill>
                  <a:srgbClr val="FF0000"/>
                </a:solidFill>
              </a:rPr>
              <a:t>eliminate the need to use JOINS</a:t>
            </a:r>
            <a:r>
              <a:rPr lang="en-SG" sz="2400" dirty="0"/>
              <a:t> to retrieve the necessary data</a:t>
            </a:r>
          </a:p>
          <a:p>
            <a:r>
              <a:rPr lang="en-US" sz="2400" dirty="0"/>
              <a:t>The main feature of the Dimensional modelling technique is that the tables are </a:t>
            </a:r>
            <a:r>
              <a:rPr lang="en-US" sz="2400" dirty="0" err="1">
                <a:solidFill>
                  <a:srgbClr val="FF0000"/>
                </a:solidFill>
              </a:rPr>
              <a:t>denormalized</a:t>
            </a:r>
            <a:endParaRPr lang="en-SG" sz="2400" dirty="0">
              <a:solidFill>
                <a:srgbClr val="FF0000"/>
              </a:solidFill>
            </a:endParaRPr>
          </a:p>
          <a:p>
            <a:r>
              <a:rPr lang="en-SG" sz="2400" dirty="0"/>
              <a:t>The advantage of this technique is that the IT system is able to </a:t>
            </a:r>
            <a:r>
              <a:rPr lang="en-SG" sz="2400" dirty="0">
                <a:solidFill>
                  <a:srgbClr val="FF0000"/>
                </a:solidFill>
              </a:rPr>
              <a:t>perform query operations very fast</a:t>
            </a:r>
            <a:r>
              <a:rPr lang="en-US" sz="2400" dirty="0"/>
              <a:t> and the design is </a:t>
            </a:r>
            <a:r>
              <a:rPr lang="en-SG" sz="2400" dirty="0"/>
              <a:t>more </a:t>
            </a:r>
            <a:r>
              <a:rPr lang="en-SG" sz="2400" dirty="0">
                <a:solidFill>
                  <a:srgbClr val="C00000"/>
                </a:solidFill>
              </a:rPr>
              <a:t>intuitive</a:t>
            </a:r>
            <a:r>
              <a:rPr lang="en-SG" sz="2400" dirty="0"/>
              <a:t> to the business user</a:t>
            </a:r>
          </a:p>
          <a:p>
            <a:r>
              <a:rPr lang="en-SG" sz="2400" dirty="0"/>
              <a:t>The disadvantage of this technique is that it produces a lot of </a:t>
            </a:r>
            <a:r>
              <a:rPr lang="en-SG" sz="2400" dirty="0">
                <a:solidFill>
                  <a:srgbClr val="C00000"/>
                </a:solidFill>
              </a:rPr>
              <a:t>redundant data</a:t>
            </a:r>
          </a:p>
          <a:p>
            <a:endParaRPr lang="en-SG" dirty="0"/>
          </a:p>
        </p:txBody>
      </p:sp>
    </p:spTree>
    <p:extLst>
      <p:ext uri="{BB962C8B-B14F-4D97-AF65-F5344CB8AC3E}">
        <p14:creationId xmlns:p14="http://schemas.microsoft.com/office/powerpoint/2010/main" val="2531807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631442" y="692322"/>
            <a:ext cx="11029616" cy="988993"/>
          </a:xfrm>
          <a:prstGeom prst="rect">
            <a:avLst/>
          </a:prstGeom>
          <a:noFill/>
          <a:ln>
            <a:noFill/>
          </a:ln>
        </p:spPr>
        <p:txBody>
          <a:bodyPr spcFirstLastPara="1" wrap="square" lIns="91425" tIns="45700" rIns="91425" bIns="45700" anchor="b" anchorCtr="0">
            <a:noAutofit/>
          </a:bodyPr>
          <a:lstStyle/>
          <a:p>
            <a:pPr lvl="0">
              <a:buSzPts val="2800"/>
            </a:pPr>
            <a:r>
              <a:rPr lang="en-SG" sz="3200" dirty="0"/>
              <a:t>Data Warehouse</a:t>
            </a:r>
            <a:endParaRPr sz="3200" dirty="0"/>
          </a:p>
        </p:txBody>
      </p:sp>
      <p:sp>
        <p:nvSpPr>
          <p:cNvPr id="97" name="Google Shape;97;p14"/>
          <p:cNvSpPr txBox="1">
            <a:spLocks noGrp="1"/>
          </p:cNvSpPr>
          <p:nvPr>
            <p:ph type="body" idx="1"/>
          </p:nvPr>
        </p:nvSpPr>
        <p:spPr>
          <a:xfrm>
            <a:off x="457817" y="2241641"/>
            <a:ext cx="10816197" cy="433187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2944"/>
              <a:buNone/>
            </a:pPr>
            <a:r>
              <a:rPr lang="en-US" dirty="0"/>
              <a:t>CONTENT	</a:t>
            </a:r>
            <a:endParaRPr dirty="0"/>
          </a:p>
          <a:p>
            <a:pPr marL="306000" lvl="0" indent="-306000">
              <a:spcBef>
                <a:spcPts val="1240"/>
              </a:spcBef>
            </a:pPr>
            <a:r>
              <a:rPr lang="en-US" dirty="0"/>
              <a:t> </a:t>
            </a:r>
            <a:r>
              <a:rPr lang="en-SG" dirty="0"/>
              <a:t>What is a data warehouse?</a:t>
            </a:r>
          </a:p>
          <a:p>
            <a:pPr marL="306000" lvl="0" indent="-306000">
              <a:spcBef>
                <a:spcPts val="1240"/>
              </a:spcBef>
            </a:pPr>
            <a:r>
              <a:rPr lang="en-SG" dirty="0"/>
              <a:t> Why do we need a data warehouse?</a:t>
            </a:r>
          </a:p>
          <a:p>
            <a:pPr marL="306000" lvl="0" indent="-306000">
              <a:spcBef>
                <a:spcPts val="1240"/>
              </a:spcBef>
            </a:pPr>
            <a:r>
              <a:rPr lang="en-SG" dirty="0"/>
              <a:t> Characteristics of a data warehouse</a:t>
            </a:r>
          </a:p>
          <a:p>
            <a:pPr marL="306000" lvl="0" indent="-306000">
              <a:spcBef>
                <a:spcPts val="1240"/>
              </a:spcBef>
            </a:pPr>
            <a:r>
              <a:rPr lang="en-SG" dirty="0"/>
              <a:t> Dimension Model</a:t>
            </a:r>
          </a:p>
          <a:p>
            <a:pPr marL="306000" lvl="0" indent="-306000">
              <a:spcBef>
                <a:spcPts val="1240"/>
              </a:spcBef>
            </a:pPr>
            <a:r>
              <a:rPr lang="en-SG" dirty="0"/>
              <a:t> Slowly Changing Dimension</a:t>
            </a:r>
          </a:p>
          <a:p>
            <a:pPr marL="306000" lvl="0" indent="-306000">
              <a:spcBef>
                <a:spcPts val="1240"/>
              </a:spcBef>
            </a:pPr>
            <a:r>
              <a:rPr lang="en-SG" dirty="0"/>
              <a:t> Fast Changing Dimension</a:t>
            </a:r>
          </a:p>
          <a:p>
            <a:endParaRPr lang="en-SG"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Dimensional Model</a:t>
            </a:r>
          </a:p>
        </p:txBody>
      </p:sp>
      <p:pic>
        <p:nvPicPr>
          <p:cNvPr id="4" name="Picture 3"/>
          <p:cNvPicPr>
            <a:picLocks noChangeAspect="1"/>
          </p:cNvPicPr>
          <p:nvPr/>
        </p:nvPicPr>
        <p:blipFill>
          <a:blip r:embed="rId2"/>
          <a:stretch>
            <a:fillRect/>
          </a:stretch>
        </p:blipFill>
        <p:spPr>
          <a:xfrm>
            <a:off x="7720271" y="1873069"/>
            <a:ext cx="4309165" cy="3838122"/>
          </a:xfrm>
          <a:prstGeom prst="rect">
            <a:avLst/>
          </a:prstGeom>
        </p:spPr>
      </p:pic>
      <p:sp>
        <p:nvSpPr>
          <p:cNvPr id="5" name="Content Placeholder 2"/>
          <p:cNvSpPr txBox="1">
            <a:spLocks/>
          </p:cNvSpPr>
          <p:nvPr/>
        </p:nvSpPr>
        <p:spPr>
          <a:xfrm>
            <a:off x="169800" y="2979301"/>
            <a:ext cx="6828432" cy="503740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415544" algn="l" rtl="0">
              <a:lnSpc>
                <a:spcPct val="100000"/>
              </a:lnSpc>
              <a:spcBef>
                <a:spcPts val="640"/>
              </a:spcBef>
              <a:spcAft>
                <a:spcPts val="0"/>
              </a:spcAft>
              <a:buClr>
                <a:schemeClr val="accent2"/>
              </a:buClr>
              <a:buSzPts val="2944"/>
              <a:buFont typeface="Noto Sans Symbols"/>
              <a:buChar char="◼"/>
              <a:defRPr sz="3200" b="0" i="0" u="none" strike="noStrike" cap="none">
                <a:solidFill>
                  <a:schemeClr val="dk2"/>
                </a:solidFill>
                <a:latin typeface="Gill Sans"/>
                <a:ea typeface="Gill Sans"/>
                <a:cs typeface="Gill Sans"/>
                <a:sym typeface="Gill Sans"/>
              </a:defRPr>
            </a:lvl1pPr>
            <a:lvl2pPr marL="914400" marR="0" lvl="1" indent="-392176" algn="l" rtl="0">
              <a:lnSpc>
                <a:spcPct val="100000"/>
              </a:lnSpc>
              <a:spcBef>
                <a:spcPts val="600"/>
              </a:spcBef>
              <a:spcAft>
                <a:spcPts val="0"/>
              </a:spcAft>
              <a:buClr>
                <a:schemeClr val="accent2"/>
              </a:buClr>
              <a:buSzPts val="2576"/>
              <a:buFont typeface="Noto Sans Symbols"/>
              <a:buChar char="◼"/>
              <a:defRPr sz="2800" b="0" i="0" u="none" strike="noStrike" cap="none">
                <a:solidFill>
                  <a:schemeClr val="dk2"/>
                </a:solidFill>
                <a:latin typeface="Gill Sans"/>
                <a:ea typeface="Gill Sans"/>
                <a:cs typeface="Gill Sans"/>
                <a:sym typeface="Gill Sans"/>
              </a:defRPr>
            </a:lvl2pPr>
            <a:lvl3pPr marL="1371600" marR="0" lvl="2" indent="-368808" algn="l" rtl="0">
              <a:lnSpc>
                <a:spcPct val="100000"/>
              </a:lnSpc>
              <a:spcBef>
                <a:spcPts val="60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3pPr>
            <a:lvl4pPr marL="1828800" marR="0" lvl="3"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4pPr>
            <a:lvl5pPr marL="2286000" marR="0" lvl="4"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lvl="1"/>
            <a:r>
              <a:rPr lang="en-SG"/>
              <a:t>Dimensional Modelling is a logical design technique to present data in a framework that is intuitive and allows for high performance access.</a:t>
            </a:r>
          </a:p>
          <a:p>
            <a:pPr lvl="1"/>
            <a:r>
              <a:rPr lang="en-SG"/>
              <a:t>It uses relational model but with some modifications.</a:t>
            </a:r>
          </a:p>
          <a:p>
            <a:pPr lvl="1"/>
            <a:r>
              <a:rPr lang="en-SG"/>
              <a:t>Every DM consists of a table with a multi-part key called the Fact table and a set of smaller tables called Dimension tables.</a:t>
            </a:r>
          </a:p>
          <a:p>
            <a:pPr marL="457200" lvl="1" indent="0">
              <a:buFont typeface="Noto Sans Symbols"/>
              <a:buNone/>
            </a:pPr>
            <a:endParaRPr lang="en-SG"/>
          </a:p>
          <a:p>
            <a:pPr lvl="1"/>
            <a:endParaRPr lang="en-SG"/>
          </a:p>
          <a:p>
            <a:pPr marL="457200" lvl="1" indent="0">
              <a:buFont typeface="Noto Sans Symbols"/>
              <a:buNone/>
            </a:pPr>
            <a:endParaRPr lang="en-SG"/>
          </a:p>
          <a:p>
            <a:pPr marL="457200" lvl="1" indent="0">
              <a:buFont typeface="Noto Sans Symbols"/>
              <a:buNone/>
            </a:pPr>
            <a:endParaRPr lang="en-SG"/>
          </a:p>
          <a:p>
            <a:pPr marL="457200" lvl="1" indent="0">
              <a:buFont typeface="Noto Sans Symbols"/>
              <a:buNone/>
            </a:pPr>
            <a:endParaRPr lang="en-SG" dirty="0"/>
          </a:p>
        </p:txBody>
      </p:sp>
    </p:spTree>
    <p:extLst>
      <p:ext uri="{BB962C8B-B14F-4D97-AF65-F5344CB8AC3E}">
        <p14:creationId xmlns:p14="http://schemas.microsoft.com/office/powerpoint/2010/main" val="1742506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Dimensional Model - Components of a Star Schema</a:t>
            </a:r>
          </a:p>
        </p:txBody>
      </p:sp>
      <p:sp>
        <p:nvSpPr>
          <p:cNvPr id="3" name="Text Placeholder 2"/>
          <p:cNvSpPr>
            <a:spLocks noGrp="1"/>
          </p:cNvSpPr>
          <p:nvPr>
            <p:ph type="body" idx="1"/>
          </p:nvPr>
        </p:nvSpPr>
        <p:spPr>
          <a:xfrm>
            <a:off x="581192" y="1877321"/>
            <a:ext cx="11029615" cy="5142044"/>
          </a:xfrm>
        </p:spPr>
        <p:txBody>
          <a:bodyPr/>
          <a:lstStyle/>
          <a:p>
            <a:pPr marL="609600" indent="-609600">
              <a:lnSpc>
                <a:spcPct val="110000"/>
              </a:lnSpc>
              <a:spcBef>
                <a:spcPts val="600"/>
              </a:spcBef>
              <a:buClr>
                <a:schemeClr val="accent6">
                  <a:lumMod val="75000"/>
                </a:schemeClr>
              </a:buClr>
              <a:buSzPct val="80000"/>
              <a:buFont typeface="+mj-lt"/>
              <a:buAutoNum type="alphaUcPeriod"/>
              <a:defRPr/>
            </a:pPr>
            <a:r>
              <a:rPr lang="en-GB" sz="2400" b="1" dirty="0">
                <a:solidFill>
                  <a:srgbClr val="00B050"/>
                </a:solidFill>
              </a:rPr>
              <a:t>Fact</a:t>
            </a:r>
            <a:br>
              <a:rPr lang="en-GB" sz="2400" dirty="0">
                <a:solidFill>
                  <a:schemeClr val="folHlink"/>
                </a:solidFill>
              </a:rPr>
            </a:br>
            <a:r>
              <a:rPr lang="en-GB" sz="2400" dirty="0"/>
              <a:t>A numeric value that measures a data event such as how much was spent on a sales transaction</a:t>
            </a:r>
            <a:br>
              <a:rPr lang="en-GB" sz="2400" dirty="0"/>
            </a:br>
            <a:r>
              <a:rPr lang="en-GB" sz="2400" b="1" dirty="0">
                <a:solidFill>
                  <a:srgbClr val="00B050"/>
                </a:solidFill>
              </a:rPr>
              <a:t>Fact table</a:t>
            </a:r>
            <a:br>
              <a:rPr lang="en-GB" sz="2400" dirty="0">
                <a:solidFill>
                  <a:schemeClr val="folHlink"/>
                </a:solidFill>
              </a:rPr>
            </a:br>
            <a:r>
              <a:rPr lang="en-GB" sz="2400" dirty="0"/>
              <a:t>A central table in a data warehouse that contains several of facts</a:t>
            </a:r>
          </a:p>
          <a:p>
            <a:pPr marL="609600" indent="-609600">
              <a:lnSpc>
                <a:spcPct val="110000"/>
              </a:lnSpc>
              <a:spcBef>
                <a:spcPts val="600"/>
              </a:spcBef>
              <a:buClr>
                <a:schemeClr val="accent6">
                  <a:lumMod val="75000"/>
                </a:schemeClr>
              </a:buClr>
              <a:buSzPct val="80000"/>
              <a:buFont typeface="+mj-lt"/>
              <a:buAutoNum type="alphaUcPeriod"/>
              <a:defRPr/>
            </a:pPr>
            <a:r>
              <a:rPr lang="en-GB" sz="2400" b="1" dirty="0">
                <a:solidFill>
                  <a:srgbClr val="00B050"/>
                </a:solidFill>
              </a:rPr>
              <a:t>Dimension</a:t>
            </a:r>
            <a:br>
              <a:rPr lang="en-GB" sz="2400" dirty="0">
                <a:solidFill>
                  <a:schemeClr val="folHlink"/>
                </a:solidFill>
              </a:rPr>
            </a:br>
            <a:r>
              <a:rPr lang="en-US" sz="2400" dirty="0"/>
              <a:t>A collection of information about a business entity such as a customer / product  For example, a customer dimension’s attributes could include first and last name, birth date</a:t>
            </a:r>
            <a:br>
              <a:rPr lang="en-GB" sz="2400" dirty="0"/>
            </a:br>
            <a:r>
              <a:rPr lang="en-GB" sz="2400" b="1" dirty="0">
                <a:solidFill>
                  <a:srgbClr val="00B050"/>
                </a:solidFill>
              </a:rPr>
              <a:t>Dimension table</a:t>
            </a:r>
            <a:br>
              <a:rPr lang="en-GB" sz="2400" dirty="0">
                <a:solidFill>
                  <a:schemeClr val="folHlink"/>
                </a:solidFill>
              </a:rPr>
            </a:br>
            <a:r>
              <a:rPr lang="en-GB" sz="2400" dirty="0"/>
              <a:t>A table in a data warehouse / mart that stores the data of a dimension e.g. Customer dimension table, Product Dimension table</a:t>
            </a:r>
          </a:p>
          <a:p>
            <a:endParaRPr lang="en-SG" dirty="0"/>
          </a:p>
        </p:txBody>
      </p:sp>
    </p:spTree>
    <p:extLst>
      <p:ext uri="{BB962C8B-B14F-4D97-AF65-F5344CB8AC3E}">
        <p14:creationId xmlns:p14="http://schemas.microsoft.com/office/powerpoint/2010/main" val="2211886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Dimensional Model - Fact</a:t>
            </a:r>
          </a:p>
        </p:txBody>
      </p:sp>
      <p:sp>
        <p:nvSpPr>
          <p:cNvPr id="6" name="Content Placeholder 2"/>
          <p:cNvSpPr txBox="1">
            <a:spLocks/>
          </p:cNvSpPr>
          <p:nvPr/>
        </p:nvSpPr>
        <p:spPr>
          <a:xfrm>
            <a:off x="671051" y="2151314"/>
            <a:ext cx="11051177" cy="524233"/>
          </a:xfrm>
          <a:prstGeom prst="rect">
            <a:avLst/>
          </a:prstGeom>
          <a:noFill/>
          <a:ln>
            <a:noFill/>
          </a:ln>
        </p:spPr>
        <p:txBody>
          <a:bodyPr spcFirstLastPara="1" vert="horz" wrap="square" lIns="91440" tIns="45720" rIns="91440" bIns="45720" rtlCol="0" anchor="ctr" anchorCtr="0">
            <a:noAutofit/>
          </a:bodyPr>
          <a:lstStyle>
            <a:defPPr marR="0" lvl="0" algn="l" rtl="0">
              <a:lnSpc>
                <a:spcPct val="100000"/>
              </a:lnSpc>
              <a:spcBef>
                <a:spcPts val="0"/>
              </a:spcBef>
              <a:spcAft>
                <a:spcPts val="0"/>
              </a:spcAft>
            </a:defPPr>
            <a:lvl1pPr marL="457200" marR="0" lvl="0" indent="-415544" algn="l" rtl="0">
              <a:lnSpc>
                <a:spcPct val="100000"/>
              </a:lnSpc>
              <a:spcBef>
                <a:spcPts val="640"/>
              </a:spcBef>
              <a:spcAft>
                <a:spcPts val="0"/>
              </a:spcAft>
              <a:buClr>
                <a:schemeClr val="accent2"/>
              </a:buClr>
              <a:buSzPts val="2944"/>
              <a:buFont typeface="Noto Sans Symbols"/>
              <a:buChar char="◼"/>
              <a:defRPr sz="3200" b="0" i="0" u="none" strike="noStrike" cap="none">
                <a:solidFill>
                  <a:schemeClr val="dk2"/>
                </a:solidFill>
                <a:latin typeface="Gill Sans"/>
                <a:ea typeface="Gill Sans"/>
                <a:cs typeface="Gill Sans"/>
                <a:sym typeface="Gill Sans"/>
              </a:defRPr>
            </a:lvl1pPr>
            <a:lvl2pPr marL="914400" marR="0" lvl="1" indent="-392176" algn="l" rtl="0">
              <a:lnSpc>
                <a:spcPct val="100000"/>
              </a:lnSpc>
              <a:spcBef>
                <a:spcPts val="600"/>
              </a:spcBef>
              <a:spcAft>
                <a:spcPts val="0"/>
              </a:spcAft>
              <a:buClr>
                <a:schemeClr val="accent2"/>
              </a:buClr>
              <a:buSzPts val="2576"/>
              <a:buFont typeface="Noto Sans Symbols"/>
              <a:buChar char="◼"/>
              <a:defRPr sz="2800" b="0" i="0" u="none" strike="noStrike" cap="none">
                <a:solidFill>
                  <a:schemeClr val="dk2"/>
                </a:solidFill>
                <a:latin typeface="Gill Sans"/>
                <a:ea typeface="Gill Sans"/>
                <a:cs typeface="Gill Sans"/>
                <a:sym typeface="Gill Sans"/>
              </a:defRPr>
            </a:lvl2pPr>
            <a:lvl3pPr marL="1371600" marR="0" lvl="2" indent="-368808" algn="l" rtl="0">
              <a:lnSpc>
                <a:spcPct val="100000"/>
              </a:lnSpc>
              <a:spcBef>
                <a:spcPts val="60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3pPr>
            <a:lvl4pPr marL="1828800" marR="0" lvl="3"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4pPr>
            <a:lvl5pPr marL="2286000" marR="0" lvl="4"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0" indent="0">
              <a:buFont typeface="Noto Sans Symbols"/>
              <a:buNone/>
            </a:pPr>
            <a:r>
              <a:rPr lang="en-SG" sz="2800" dirty="0">
                <a:latin typeface="+mn-lt"/>
              </a:rPr>
              <a:t>Fact table has the following characteristics</a:t>
            </a:r>
            <a:r>
              <a:rPr lang="en-SG" dirty="0"/>
              <a:t>:</a:t>
            </a:r>
          </a:p>
          <a:p>
            <a:pPr marL="457200" lvl="1" indent="0">
              <a:buFont typeface="Noto Sans Symbols"/>
              <a:buNone/>
            </a:pPr>
            <a:endParaRPr lang="en-SG" dirty="0"/>
          </a:p>
        </p:txBody>
      </p:sp>
      <p:sp>
        <p:nvSpPr>
          <p:cNvPr id="7" name="Rectangle 6"/>
          <p:cNvSpPr/>
          <p:nvPr/>
        </p:nvSpPr>
        <p:spPr>
          <a:xfrm>
            <a:off x="326584" y="2541250"/>
            <a:ext cx="5169402" cy="3416320"/>
          </a:xfrm>
          <a:prstGeom prst="rect">
            <a:avLst/>
          </a:prstGeom>
        </p:spPr>
        <p:txBody>
          <a:bodyPr wrap="square">
            <a:spAutoFit/>
          </a:bodyPr>
          <a:lstStyle/>
          <a:p>
            <a:pPr marL="914400" lvl="1" indent="-457200">
              <a:buFont typeface="Arial" panose="020B0604020202020204" pitchFamily="34" charset="0"/>
              <a:buChar char="•"/>
            </a:pPr>
            <a:r>
              <a:rPr lang="en-SG" sz="2400" dirty="0"/>
              <a:t>has a </a:t>
            </a:r>
            <a:r>
              <a:rPr lang="en-SG" sz="2400" dirty="0">
                <a:solidFill>
                  <a:srgbClr val="C00000"/>
                </a:solidFill>
              </a:rPr>
              <a:t>many-to-one</a:t>
            </a:r>
            <a:r>
              <a:rPr lang="en-SG" sz="2400" dirty="0"/>
              <a:t> relationship to the dimension table</a:t>
            </a:r>
          </a:p>
          <a:p>
            <a:pPr marL="914400" lvl="1" indent="-457200">
              <a:buFont typeface="Arial" panose="020B0604020202020204" pitchFamily="34" charset="0"/>
              <a:buChar char="•"/>
            </a:pPr>
            <a:r>
              <a:rPr lang="en-SG" sz="2400" dirty="0"/>
              <a:t>primary key is </a:t>
            </a:r>
            <a:r>
              <a:rPr lang="en-SG" sz="2400" dirty="0">
                <a:solidFill>
                  <a:srgbClr val="C00000"/>
                </a:solidFill>
              </a:rPr>
              <a:t>multi-part</a:t>
            </a:r>
          </a:p>
          <a:p>
            <a:pPr marL="914400" lvl="1" indent="-457200">
              <a:buFont typeface="Arial" panose="020B0604020202020204" pitchFamily="34" charset="0"/>
              <a:buChar char="•"/>
            </a:pPr>
            <a:r>
              <a:rPr lang="en-SG" sz="2400" dirty="0"/>
              <a:t>has </a:t>
            </a:r>
            <a:r>
              <a:rPr lang="en-SG" sz="2400" dirty="0">
                <a:solidFill>
                  <a:srgbClr val="C00000"/>
                </a:solidFill>
              </a:rPr>
              <a:t>many more rows</a:t>
            </a:r>
            <a:r>
              <a:rPr lang="en-SG" sz="2400" dirty="0"/>
              <a:t> than those in the dimension tables</a:t>
            </a:r>
          </a:p>
          <a:p>
            <a:pPr marL="914400" lvl="1" indent="-457200">
              <a:buFont typeface="Arial" panose="020B0604020202020204" pitchFamily="34" charset="0"/>
              <a:buChar char="•"/>
            </a:pPr>
            <a:r>
              <a:rPr lang="en-SG" sz="2400" dirty="0"/>
              <a:t>contains primarily </a:t>
            </a:r>
            <a:r>
              <a:rPr lang="en-SG" sz="2400" dirty="0">
                <a:solidFill>
                  <a:srgbClr val="C00000"/>
                </a:solidFill>
              </a:rPr>
              <a:t>numeric data</a:t>
            </a:r>
            <a:r>
              <a:rPr lang="en-SG" sz="2400" dirty="0"/>
              <a:t> (</a:t>
            </a:r>
            <a:r>
              <a:rPr lang="en-SG" sz="2400" dirty="0" err="1"/>
              <a:t>a.k.a</a:t>
            </a:r>
            <a:r>
              <a:rPr lang="en-SG" sz="2400" dirty="0"/>
              <a:t> measures) and very few character data</a:t>
            </a:r>
          </a:p>
        </p:txBody>
      </p:sp>
      <p:pic>
        <p:nvPicPr>
          <p:cNvPr id="8" name="Picture 7" descr="FIG11-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1821" y="2581983"/>
            <a:ext cx="6190407" cy="405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6783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Dimensional Model - Dimensions</a:t>
            </a:r>
          </a:p>
        </p:txBody>
      </p:sp>
      <p:sp>
        <p:nvSpPr>
          <p:cNvPr id="5" name="Rectangle 4"/>
          <p:cNvSpPr/>
          <p:nvPr/>
        </p:nvSpPr>
        <p:spPr>
          <a:xfrm>
            <a:off x="660151" y="1944843"/>
            <a:ext cx="8222123" cy="523220"/>
          </a:xfrm>
          <a:prstGeom prst="rect">
            <a:avLst/>
          </a:prstGeom>
        </p:spPr>
        <p:txBody>
          <a:bodyPr wrap="none">
            <a:spAutoFit/>
          </a:bodyPr>
          <a:lstStyle/>
          <a:p>
            <a:pPr marL="0" indent="0">
              <a:buNone/>
            </a:pPr>
            <a:r>
              <a:rPr lang="en-SG" sz="2800" dirty="0"/>
              <a:t>Dimension tables has the following characteristics:</a:t>
            </a:r>
          </a:p>
        </p:txBody>
      </p:sp>
      <p:pic>
        <p:nvPicPr>
          <p:cNvPr id="6" name="Picture 5" descr="FIG11-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6809" y="2667001"/>
            <a:ext cx="5339616" cy="3497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43606" y="2568678"/>
            <a:ext cx="6117918" cy="2477601"/>
          </a:xfrm>
          <a:prstGeom prst="rect">
            <a:avLst/>
          </a:prstGeom>
        </p:spPr>
        <p:txBody>
          <a:bodyPr wrap="square">
            <a:spAutoFit/>
          </a:bodyPr>
          <a:lstStyle/>
          <a:p>
            <a:pPr marL="914400" lvl="1" indent="-457200">
              <a:spcAft>
                <a:spcPts val="600"/>
              </a:spcAft>
              <a:buFont typeface="Arial" panose="020B0604020202020204" pitchFamily="34" charset="0"/>
              <a:buChar char="•"/>
            </a:pPr>
            <a:r>
              <a:rPr lang="en-SG" sz="2800" dirty="0"/>
              <a:t>has </a:t>
            </a:r>
            <a:r>
              <a:rPr lang="en-SG" sz="2800" dirty="0">
                <a:solidFill>
                  <a:srgbClr val="C00000"/>
                </a:solidFill>
              </a:rPr>
              <a:t>one-to-many</a:t>
            </a:r>
            <a:r>
              <a:rPr lang="en-SG" sz="2800" dirty="0"/>
              <a:t> relationship to fact table</a:t>
            </a:r>
          </a:p>
          <a:p>
            <a:pPr marL="914400" lvl="1" indent="-457200">
              <a:spcAft>
                <a:spcPts val="600"/>
              </a:spcAft>
              <a:buFont typeface="Arial" panose="020B0604020202020204" pitchFamily="34" charset="0"/>
              <a:buChar char="•"/>
            </a:pPr>
            <a:r>
              <a:rPr lang="en-SG" sz="2800" dirty="0"/>
              <a:t>primary key is </a:t>
            </a:r>
            <a:r>
              <a:rPr lang="en-SG" sz="2800" dirty="0">
                <a:solidFill>
                  <a:srgbClr val="C00000"/>
                </a:solidFill>
              </a:rPr>
              <a:t>single-part</a:t>
            </a:r>
            <a:endParaRPr lang="en-SG" sz="2800" dirty="0"/>
          </a:p>
          <a:p>
            <a:pPr marL="914400" lvl="1" indent="-457200">
              <a:spcAft>
                <a:spcPts val="600"/>
              </a:spcAft>
              <a:buFont typeface="Arial" panose="020B0604020202020204" pitchFamily="34" charset="0"/>
              <a:buChar char="•"/>
            </a:pPr>
            <a:r>
              <a:rPr lang="en-SG" sz="2800" dirty="0">
                <a:solidFill>
                  <a:srgbClr val="C00000"/>
                </a:solidFill>
              </a:rPr>
              <a:t>fewer rows</a:t>
            </a:r>
            <a:r>
              <a:rPr lang="en-SG" sz="2800" dirty="0"/>
              <a:t> than fact tables</a:t>
            </a:r>
          </a:p>
          <a:p>
            <a:pPr marL="914400" lvl="1" indent="-457200">
              <a:spcAft>
                <a:spcPts val="600"/>
              </a:spcAft>
              <a:buFont typeface="Arial" panose="020B0604020202020204" pitchFamily="34" charset="0"/>
              <a:buChar char="•"/>
            </a:pPr>
            <a:r>
              <a:rPr lang="en-SG" sz="2800" dirty="0"/>
              <a:t>contains primarily </a:t>
            </a:r>
            <a:r>
              <a:rPr lang="en-SG" sz="2800" dirty="0">
                <a:solidFill>
                  <a:srgbClr val="C00000"/>
                </a:solidFill>
              </a:rPr>
              <a:t>character data</a:t>
            </a:r>
          </a:p>
        </p:txBody>
      </p:sp>
    </p:spTree>
    <p:extLst>
      <p:ext uri="{BB962C8B-B14F-4D97-AF65-F5344CB8AC3E}">
        <p14:creationId xmlns:p14="http://schemas.microsoft.com/office/powerpoint/2010/main" val="3950259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0" y="770983"/>
            <a:ext cx="11029616" cy="1013800"/>
          </a:xfrm>
        </p:spPr>
        <p:txBody>
          <a:bodyPr/>
          <a:lstStyle/>
          <a:p>
            <a:r>
              <a:rPr lang="en-SG" sz="3200" dirty="0"/>
              <a:t>Dimensional Model – Star and Snowflake Schemas</a:t>
            </a:r>
          </a:p>
        </p:txBody>
      </p:sp>
      <p:pic>
        <p:nvPicPr>
          <p:cNvPr id="8" name="Picture 7"/>
          <p:cNvPicPr>
            <a:picLocks noChangeAspect="1"/>
          </p:cNvPicPr>
          <p:nvPr/>
        </p:nvPicPr>
        <p:blipFill>
          <a:blip r:embed="rId2">
            <a:clrChange>
              <a:clrFrom>
                <a:srgbClr val="000000"/>
              </a:clrFrom>
              <a:clrTo>
                <a:srgbClr val="000000">
                  <a:alpha val="0"/>
                </a:srgbClr>
              </a:clrTo>
            </a:clrChange>
          </a:blip>
          <a:stretch>
            <a:fillRect/>
          </a:stretch>
        </p:blipFill>
        <p:spPr>
          <a:xfrm>
            <a:off x="795187" y="2742653"/>
            <a:ext cx="10444309" cy="4115347"/>
          </a:xfrm>
          <a:prstGeom prst="rect">
            <a:avLst/>
          </a:prstGeom>
        </p:spPr>
      </p:pic>
      <p:sp>
        <p:nvSpPr>
          <p:cNvPr id="9" name="Rectangle 8"/>
          <p:cNvSpPr/>
          <p:nvPr/>
        </p:nvSpPr>
        <p:spPr>
          <a:xfrm>
            <a:off x="638483" y="2134763"/>
            <a:ext cx="10915031" cy="461665"/>
          </a:xfrm>
          <a:prstGeom prst="rect">
            <a:avLst/>
          </a:prstGeom>
        </p:spPr>
        <p:txBody>
          <a:bodyPr wrap="square">
            <a:spAutoFit/>
          </a:bodyPr>
          <a:lstStyle/>
          <a:p>
            <a:r>
              <a:rPr lang="en-SG" sz="2400" dirty="0"/>
              <a:t>A dimensional model may be based on </a:t>
            </a:r>
            <a:r>
              <a:rPr lang="en-SG" sz="2400" dirty="0">
                <a:solidFill>
                  <a:srgbClr val="C00000"/>
                </a:solidFill>
              </a:rPr>
              <a:t>star schema </a:t>
            </a:r>
            <a:r>
              <a:rPr lang="en-SG" sz="2400" dirty="0"/>
              <a:t>or a </a:t>
            </a:r>
            <a:r>
              <a:rPr lang="en-SG" sz="2400" dirty="0">
                <a:solidFill>
                  <a:srgbClr val="C00000"/>
                </a:solidFill>
              </a:rPr>
              <a:t>snowflake schema</a:t>
            </a:r>
            <a:endParaRPr lang="en-SG" sz="2400" dirty="0"/>
          </a:p>
        </p:txBody>
      </p:sp>
    </p:spTree>
    <p:extLst>
      <p:ext uri="{BB962C8B-B14F-4D97-AF65-F5344CB8AC3E}">
        <p14:creationId xmlns:p14="http://schemas.microsoft.com/office/powerpoint/2010/main" val="1634769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Dimensional Model - Components of a Star Schema</a:t>
            </a:r>
          </a:p>
        </p:txBody>
      </p:sp>
      <p:sp>
        <p:nvSpPr>
          <p:cNvPr id="4" name="Content Placeholder 2"/>
          <p:cNvSpPr txBox="1">
            <a:spLocks/>
          </p:cNvSpPr>
          <p:nvPr/>
        </p:nvSpPr>
        <p:spPr>
          <a:xfrm>
            <a:off x="795377" y="3487262"/>
            <a:ext cx="5936892" cy="356616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415544" algn="l" rtl="0">
              <a:lnSpc>
                <a:spcPct val="100000"/>
              </a:lnSpc>
              <a:spcBef>
                <a:spcPts val="640"/>
              </a:spcBef>
              <a:spcAft>
                <a:spcPts val="0"/>
              </a:spcAft>
              <a:buClr>
                <a:schemeClr val="accent2"/>
              </a:buClr>
              <a:buSzPts val="2944"/>
              <a:buFont typeface="Noto Sans Symbols"/>
              <a:buChar char="◼"/>
              <a:defRPr sz="3200" b="0" i="0" u="none" strike="noStrike" cap="none">
                <a:solidFill>
                  <a:schemeClr val="dk2"/>
                </a:solidFill>
                <a:latin typeface="Gill Sans"/>
                <a:ea typeface="Gill Sans"/>
                <a:cs typeface="Gill Sans"/>
                <a:sym typeface="Gill Sans"/>
              </a:defRPr>
            </a:lvl1pPr>
            <a:lvl2pPr marL="914400" marR="0" lvl="1" indent="-392176" algn="l" rtl="0">
              <a:lnSpc>
                <a:spcPct val="100000"/>
              </a:lnSpc>
              <a:spcBef>
                <a:spcPts val="600"/>
              </a:spcBef>
              <a:spcAft>
                <a:spcPts val="0"/>
              </a:spcAft>
              <a:buClr>
                <a:schemeClr val="accent2"/>
              </a:buClr>
              <a:buSzPts val="2576"/>
              <a:buFont typeface="Noto Sans Symbols"/>
              <a:buChar char="◼"/>
              <a:defRPr sz="2800" b="0" i="0" u="none" strike="noStrike" cap="none">
                <a:solidFill>
                  <a:schemeClr val="dk2"/>
                </a:solidFill>
                <a:latin typeface="Gill Sans"/>
                <a:ea typeface="Gill Sans"/>
                <a:cs typeface="Gill Sans"/>
                <a:sym typeface="Gill Sans"/>
              </a:defRPr>
            </a:lvl2pPr>
            <a:lvl3pPr marL="1371600" marR="0" lvl="2" indent="-368808" algn="l" rtl="0">
              <a:lnSpc>
                <a:spcPct val="100000"/>
              </a:lnSpc>
              <a:spcBef>
                <a:spcPts val="60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3pPr>
            <a:lvl4pPr marL="1828800" marR="0" lvl="3"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4pPr>
            <a:lvl5pPr marL="2286000" marR="0" lvl="4"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marL="0" indent="0">
              <a:lnSpc>
                <a:spcPct val="110000"/>
              </a:lnSpc>
              <a:buFont typeface="Noto Sans Symbols"/>
              <a:buNone/>
            </a:pPr>
            <a:r>
              <a:rPr lang="en-SG" sz="2800" b="1" dirty="0"/>
              <a:t>Benefits of a star schema</a:t>
            </a:r>
          </a:p>
          <a:p>
            <a:pPr>
              <a:lnSpc>
                <a:spcPct val="110000"/>
              </a:lnSpc>
            </a:pPr>
            <a:r>
              <a:rPr lang="en-SG" dirty="0"/>
              <a:t>A star schema is a highly de-normalized set of tables, means</a:t>
            </a:r>
          </a:p>
          <a:p>
            <a:pPr>
              <a:lnSpc>
                <a:spcPct val="110000"/>
              </a:lnSpc>
            </a:pPr>
            <a:r>
              <a:rPr lang="en-SG" dirty="0"/>
              <a:t>query results come back faster as there would be less JOIN statements in SQL</a:t>
            </a:r>
          </a:p>
          <a:p>
            <a:pPr>
              <a:lnSpc>
                <a:spcPct val="110000"/>
              </a:lnSpc>
            </a:pPr>
            <a:endParaRPr lang="en-SG"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527" t="6219" r="4162" b="6625"/>
          <a:stretch/>
        </p:blipFill>
        <p:spPr>
          <a:xfrm>
            <a:off x="7261912" y="3650839"/>
            <a:ext cx="4450678" cy="2767512"/>
          </a:xfrm>
          <a:prstGeom prst="rect">
            <a:avLst/>
          </a:prstGeom>
        </p:spPr>
      </p:pic>
      <p:sp>
        <p:nvSpPr>
          <p:cNvPr id="6" name="Rectangle 5"/>
          <p:cNvSpPr/>
          <p:nvPr/>
        </p:nvSpPr>
        <p:spPr>
          <a:xfrm>
            <a:off x="661412" y="1933506"/>
            <a:ext cx="11051178" cy="1172629"/>
          </a:xfrm>
          <a:prstGeom prst="rect">
            <a:avLst/>
          </a:prstGeom>
        </p:spPr>
        <p:txBody>
          <a:bodyPr wrap="square">
            <a:spAutoFit/>
          </a:bodyPr>
          <a:lstStyle/>
          <a:p>
            <a:pPr marL="228600" indent="-228600">
              <a:lnSpc>
                <a:spcPct val="90000"/>
              </a:lnSpc>
              <a:spcBef>
                <a:spcPts val="1000"/>
              </a:spcBef>
              <a:buFont typeface="Arial" panose="020B0604020202020204" pitchFamily="34" charset="0"/>
              <a:buChar char="•"/>
            </a:pPr>
            <a:r>
              <a:rPr lang="en-SG" sz="2600" dirty="0"/>
              <a:t>A </a:t>
            </a:r>
            <a:r>
              <a:rPr lang="en-SG" sz="2600" b="1" dirty="0">
                <a:solidFill>
                  <a:srgbClr val="C00000"/>
                </a:solidFill>
              </a:rPr>
              <a:t>star schema </a:t>
            </a:r>
            <a:r>
              <a:rPr lang="en-SG" sz="2600" dirty="0"/>
              <a:t>is characterized as having a fact table in the centre and is surrounded by many dimension tables that contain de-normalized description of the facts</a:t>
            </a:r>
          </a:p>
        </p:txBody>
      </p:sp>
    </p:spTree>
    <p:extLst>
      <p:ext uri="{BB962C8B-B14F-4D97-AF65-F5344CB8AC3E}">
        <p14:creationId xmlns:p14="http://schemas.microsoft.com/office/powerpoint/2010/main" val="2495243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Dimensional Model - Characteristics of Snowflake Schema</a:t>
            </a:r>
          </a:p>
        </p:txBody>
      </p:sp>
      <p:sp>
        <p:nvSpPr>
          <p:cNvPr id="4" name="Content Placeholder 2"/>
          <p:cNvSpPr txBox="1">
            <a:spLocks/>
          </p:cNvSpPr>
          <p:nvPr/>
        </p:nvSpPr>
        <p:spPr>
          <a:xfrm>
            <a:off x="657727" y="1830205"/>
            <a:ext cx="11051177" cy="474004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415544" algn="l" rtl="0">
              <a:lnSpc>
                <a:spcPct val="100000"/>
              </a:lnSpc>
              <a:spcBef>
                <a:spcPts val="640"/>
              </a:spcBef>
              <a:spcAft>
                <a:spcPts val="0"/>
              </a:spcAft>
              <a:buClr>
                <a:schemeClr val="accent2"/>
              </a:buClr>
              <a:buSzPts val="2944"/>
              <a:buFont typeface="Noto Sans Symbols"/>
              <a:buChar char="◼"/>
              <a:defRPr sz="3200" b="0" i="0" u="none" strike="noStrike" cap="none">
                <a:solidFill>
                  <a:schemeClr val="dk2"/>
                </a:solidFill>
                <a:latin typeface="Gill Sans"/>
                <a:ea typeface="Gill Sans"/>
                <a:cs typeface="Gill Sans"/>
                <a:sym typeface="Gill Sans"/>
              </a:defRPr>
            </a:lvl1pPr>
            <a:lvl2pPr marL="914400" marR="0" lvl="1" indent="-392176" algn="l" rtl="0">
              <a:lnSpc>
                <a:spcPct val="100000"/>
              </a:lnSpc>
              <a:spcBef>
                <a:spcPts val="600"/>
              </a:spcBef>
              <a:spcAft>
                <a:spcPts val="0"/>
              </a:spcAft>
              <a:buClr>
                <a:schemeClr val="accent2"/>
              </a:buClr>
              <a:buSzPts val="2576"/>
              <a:buFont typeface="Noto Sans Symbols"/>
              <a:buChar char="◼"/>
              <a:defRPr sz="2800" b="0" i="0" u="none" strike="noStrike" cap="none">
                <a:solidFill>
                  <a:schemeClr val="dk2"/>
                </a:solidFill>
                <a:latin typeface="Gill Sans"/>
                <a:ea typeface="Gill Sans"/>
                <a:cs typeface="Gill Sans"/>
                <a:sym typeface="Gill Sans"/>
              </a:defRPr>
            </a:lvl2pPr>
            <a:lvl3pPr marL="1371600" marR="0" lvl="2" indent="-368808" algn="l" rtl="0">
              <a:lnSpc>
                <a:spcPct val="100000"/>
              </a:lnSpc>
              <a:spcBef>
                <a:spcPts val="60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3pPr>
            <a:lvl4pPr marL="1828800" marR="0" lvl="3"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4pPr>
            <a:lvl5pPr marL="2286000" marR="0" lvl="4"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r>
              <a:rPr lang="en-SG" sz="2400" dirty="0"/>
              <a:t>Result of either business environment or third-party application or design which cannot be implemented by a star schema</a:t>
            </a:r>
          </a:p>
          <a:p>
            <a:pPr marL="0" indent="0">
              <a:buFont typeface="Noto Sans Symbols"/>
              <a:buNone/>
            </a:pPr>
            <a:endParaRPr lang="en-SG" sz="2400" dirty="0"/>
          </a:p>
          <a:p>
            <a:r>
              <a:rPr lang="en-SG" sz="2400" dirty="0"/>
              <a:t>Dimension tables are of two types: </a:t>
            </a:r>
            <a:r>
              <a:rPr lang="en-SG" sz="2400" dirty="0">
                <a:solidFill>
                  <a:srgbClr val="C00000"/>
                </a:solidFill>
              </a:rPr>
              <a:t>primary</a:t>
            </a:r>
            <a:r>
              <a:rPr lang="en-SG" sz="2400" dirty="0"/>
              <a:t> and </a:t>
            </a:r>
            <a:r>
              <a:rPr lang="en-SG" sz="2400" dirty="0">
                <a:solidFill>
                  <a:srgbClr val="C00000"/>
                </a:solidFill>
              </a:rPr>
              <a:t>secondary</a:t>
            </a:r>
          </a:p>
          <a:p>
            <a:r>
              <a:rPr lang="en-SG" sz="2400" dirty="0">
                <a:solidFill>
                  <a:srgbClr val="C00000"/>
                </a:solidFill>
              </a:rPr>
              <a:t>Primary</a:t>
            </a:r>
            <a:r>
              <a:rPr lang="en-SG" sz="2400" dirty="0"/>
              <a:t> dimension tables are </a:t>
            </a:r>
            <a:r>
              <a:rPr lang="en-SG" sz="2400" dirty="0">
                <a:solidFill>
                  <a:srgbClr val="C00000"/>
                </a:solidFill>
              </a:rPr>
              <a:t>joined to the fact table</a:t>
            </a:r>
          </a:p>
          <a:p>
            <a:r>
              <a:rPr lang="en-SG" sz="2400" dirty="0">
                <a:solidFill>
                  <a:srgbClr val="C00000"/>
                </a:solidFill>
              </a:rPr>
              <a:t>Secondary</a:t>
            </a:r>
            <a:r>
              <a:rPr lang="en-SG" sz="2400" dirty="0"/>
              <a:t> dimension tables are </a:t>
            </a:r>
            <a:r>
              <a:rPr lang="en-SG" sz="2400" dirty="0">
                <a:solidFill>
                  <a:srgbClr val="C00000"/>
                </a:solidFill>
              </a:rPr>
              <a:t>joined to the primary dimension </a:t>
            </a:r>
            <a:r>
              <a:rPr lang="en-SG" sz="2400" dirty="0"/>
              <a:t>tables</a:t>
            </a:r>
          </a:p>
          <a:p>
            <a:r>
              <a:rPr lang="en-SG" sz="2400" dirty="0"/>
              <a:t>It can increase query performance if the users are accessing data stored in the primary dimension tables 80% of the time</a:t>
            </a:r>
          </a:p>
          <a:p>
            <a:r>
              <a:rPr lang="en-SG" sz="2400" dirty="0"/>
              <a:t>Snowflake schema may need a number of joins to apply a specific textual constraint to a query</a:t>
            </a:r>
          </a:p>
        </p:txBody>
      </p:sp>
    </p:spTree>
    <p:extLst>
      <p:ext uri="{BB962C8B-B14F-4D97-AF65-F5344CB8AC3E}">
        <p14:creationId xmlns:p14="http://schemas.microsoft.com/office/powerpoint/2010/main" val="3831381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Dimensional Model - Dimension Hierarchies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43249" y="2057423"/>
            <a:ext cx="4267559" cy="4509635"/>
          </a:xfrm>
          <a:prstGeom prst="rect">
            <a:avLst/>
          </a:prstGeom>
        </p:spPr>
      </p:pic>
      <p:sp>
        <p:nvSpPr>
          <p:cNvPr id="5" name="Content Placeholder 2"/>
          <p:cNvSpPr txBox="1">
            <a:spLocks/>
          </p:cNvSpPr>
          <p:nvPr/>
        </p:nvSpPr>
        <p:spPr>
          <a:xfrm>
            <a:off x="168204" y="1562644"/>
            <a:ext cx="6968293" cy="529535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415544" algn="l" rtl="0">
              <a:lnSpc>
                <a:spcPct val="100000"/>
              </a:lnSpc>
              <a:spcBef>
                <a:spcPts val="640"/>
              </a:spcBef>
              <a:spcAft>
                <a:spcPts val="0"/>
              </a:spcAft>
              <a:buClr>
                <a:schemeClr val="accent2"/>
              </a:buClr>
              <a:buSzPts val="2944"/>
              <a:buFont typeface="Noto Sans Symbols"/>
              <a:buChar char="◼"/>
              <a:defRPr sz="3200" b="0" i="0" u="none" strike="noStrike" cap="none">
                <a:solidFill>
                  <a:schemeClr val="dk2"/>
                </a:solidFill>
                <a:latin typeface="Gill Sans"/>
                <a:ea typeface="Gill Sans"/>
                <a:cs typeface="Gill Sans"/>
                <a:sym typeface="Gill Sans"/>
              </a:defRPr>
            </a:lvl1pPr>
            <a:lvl2pPr marL="914400" marR="0" lvl="1" indent="-392176" algn="l" rtl="0">
              <a:lnSpc>
                <a:spcPct val="100000"/>
              </a:lnSpc>
              <a:spcBef>
                <a:spcPts val="600"/>
              </a:spcBef>
              <a:spcAft>
                <a:spcPts val="0"/>
              </a:spcAft>
              <a:buClr>
                <a:schemeClr val="accent2"/>
              </a:buClr>
              <a:buSzPts val="2576"/>
              <a:buFont typeface="Noto Sans Symbols"/>
              <a:buChar char="◼"/>
              <a:defRPr sz="2800" b="0" i="0" u="none" strike="noStrike" cap="none">
                <a:solidFill>
                  <a:schemeClr val="dk2"/>
                </a:solidFill>
                <a:latin typeface="Gill Sans"/>
                <a:ea typeface="Gill Sans"/>
                <a:cs typeface="Gill Sans"/>
                <a:sym typeface="Gill Sans"/>
              </a:defRPr>
            </a:lvl2pPr>
            <a:lvl3pPr marL="1371600" marR="0" lvl="2" indent="-368808" algn="l" rtl="0">
              <a:lnSpc>
                <a:spcPct val="100000"/>
              </a:lnSpc>
              <a:spcBef>
                <a:spcPts val="60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3pPr>
            <a:lvl4pPr marL="1828800" marR="0" lvl="3"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4pPr>
            <a:lvl5pPr marL="2286000" marR="0" lvl="4"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r>
              <a:rPr lang="en-SG" sz="2000" dirty="0"/>
              <a:t>A useful feature you can build into a Star or Snowflake dimensional model is the “Hierarchy” component</a:t>
            </a:r>
          </a:p>
          <a:p>
            <a:r>
              <a:rPr lang="en-SG" sz="2000" dirty="0"/>
              <a:t>A hierarchy is a logical structure that uses ordered levels to aggregate data (consolidate related data under one group)</a:t>
            </a:r>
          </a:p>
          <a:p>
            <a:r>
              <a:rPr lang="en-SG" sz="2000" dirty="0"/>
              <a:t>E.g. in a Time dimension, a hierarchy can be used to aggregate data from the Month level to the Quarter level, from the Quarter level to the Year level</a:t>
            </a:r>
          </a:p>
          <a:p>
            <a:r>
              <a:rPr lang="en-SG" sz="2000" dirty="0"/>
              <a:t>E.g.  In a Product dimension, a hierarchy might be used to aggregate data from the Model level to the Brand level, from the Brand level to the Category level</a:t>
            </a:r>
          </a:p>
          <a:p>
            <a:endParaRPr lang="en-SG" sz="2400" dirty="0"/>
          </a:p>
        </p:txBody>
      </p:sp>
    </p:spTree>
    <p:extLst>
      <p:ext uri="{BB962C8B-B14F-4D97-AF65-F5344CB8AC3E}">
        <p14:creationId xmlns:p14="http://schemas.microsoft.com/office/powerpoint/2010/main" val="2869318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Dimensional Model - Steps in designing a Star Schema</a:t>
            </a:r>
          </a:p>
        </p:txBody>
      </p:sp>
      <p:sp>
        <p:nvSpPr>
          <p:cNvPr id="3" name="Text Placeholder 2">
            <a:extLst>
              <a:ext uri="{FF2B5EF4-FFF2-40B4-BE49-F238E27FC236}">
                <a16:creationId xmlns:a16="http://schemas.microsoft.com/office/drawing/2014/main" id="{922917AD-E1B8-48EB-9157-14C24FF0490E}"/>
              </a:ext>
            </a:extLst>
          </p:cNvPr>
          <p:cNvSpPr>
            <a:spLocks noGrp="1"/>
          </p:cNvSpPr>
          <p:nvPr>
            <p:ph type="body" idx="1"/>
          </p:nvPr>
        </p:nvSpPr>
        <p:spPr/>
        <p:txBody>
          <a:bodyPr anchor="t"/>
          <a:lstStyle/>
          <a:p>
            <a:r>
              <a:rPr lang="en-US" dirty="0"/>
              <a:t>Identify a business process for analysis (likes sales).</a:t>
            </a:r>
          </a:p>
          <a:p>
            <a:r>
              <a:rPr lang="en-US" dirty="0"/>
              <a:t>Identify measures or facts (sales dollar).</a:t>
            </a:r>
          </a:p>
          <a:p>
            <a:r>
              <a:rPr lang="en-US" dirty="0"/>
              <a:t>Identify dimensions for facts (product dimension, location dimension, time dimension, organization dimensions).</a:t>
            </a:r>
          </a:p>
          <a:p>
            <a:r>
              <a:rPr lang="en-US" dirty="0"/>
              <a:t>List the columns that describe each dimensions (region name, branch name)</a:t>
            </a:r>
          </a:p>
          <a:p>
            <a:r>
              <a:rPr lang="en-US" dirty="0"/>
              <a:t>Determine the lowest level of summary in a fact.</a:t>
            </a:r>
          </a:p>
          <a:p>
            <a:endParaRPr lang="en-SG" dirty="0"/>
          </a:p>
        </p:txBody>
      </p:sp>
    </p:spTree>
    <p:extLst>
      <p:ext uri="{BB962C8B-B14F-4D97-AF65-F5344CB8AC3E}">
        <p14:creationId xmlns:p14="http://schemas.microsoft.com/office/powerpoint/2010/main" val="2151793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Dimensional Model: Examples</a:t>
            </a:r>
          </a:p>
        </p:txBody>
      </p:sp>
      <p:pic>
        <p:nvPicPr>
          <p:cNvPr id="6" name="Picture 5">
            <a:extLst>
              <a:ext uri="{FF2B5EF4-FFF2-40B4-BE49-F238E27FC236}">
                <a16:creationId xmlns:a16="http://schemas.microsoft.com/office/drawing/2014/main" id="{78EA058E-4D5A-4B44-B532-141B15294D9B}"/>
              </a:ext>
            </a:extLst>
          </p:cNvPr>
          <p:cNvPicPr>
            <a:picLocks noChangeAspect="1"/>
          </p:cNvPicPr>
          <p:nvPr/>
        </p:nvPicPr>
        <p:blipFill>
          <a:blip r:embed="rId3"/>
          <a:stretch>
            <a:fillRect/>
          </a:stretch>
        </p:blipFill>
        <p:spPr>
          <a:xfrm>
            <a:off x="1643605" y="1947462"/>
            <a:ext cx="7801337" cy="4593250"/>
          </a:xfrm>
          <a:prstGeom prst="rect">
            <a:avLst/>
          </a:prstGeom>
        </p:spPr>
      </p:pic>
    </p:spTree>
    <p:extLst>
      <p:ext uri="{BB962C8B-B14F-4D97-AF65-F5344CB8AC3E}">
        <p14:creationId xmlns:p14="http://schemas.microsoft.com/office/powerpoint/2010/main" val="4236883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593" y="68437"/>
            <a:ext cx="11051178" cy="1084216"/>
          </a:xfrm>
        </p:spPr>
        <p:txBody>
          <a:bodyPr/>
          <a:lstStyle/>
          <a:p>
            <a:r>
              <a:rPr lang="en-SG" dirty="0"/>
              <a:t>What Is a Data Warehouse (DW)?</a:t>
            </a:r>
          </a:p>
        </p:txBody>
      </p:sp>
      <p:sp>
        <p:nvSpPr>
          <p:cNvPr id="3" name="Content Placeholder 2"/>
          <p:cNvSpPr>
            <a:spLocks noGrp="1"/>
          </p:cNvSpPr>
          <p:nvPr>
            <p:ph idx="1"/>
          </p:nvPr>
        </p:nvSpPr>
        <p:spPr>
          <a:xfrm>
            <a:off x="373819" y="1923143"/>
            <a:ext cx="5847543" cy="4934857"/>
          </a:xfrm>
        </p:spPr>
        <p:txBody>
          <a:bodyPr>
            <a:noAutofit/>
          </a:bodyPr>
          <a:lstStyle/>
          <a:p>
            <a:r>
              <a:rPr lang="en-SG" sz="2700" dirty="0"/>
              <a:t>A </a:t>
            </a:r>
            <a:r>
              <a:rPr lang="en-SG" sz="2700" dirty="0">
                <a:solidFill>
                  <a:srgbClr val="FF0000"/>
                </a:solidFill>
              </a:rPr>
              <a:t>very huge database </a:t>
            </a:r>
            <a:r>
              <a:rPr lang="en-SG" sz="2700" dirty="0"/>
              <a:t>specially designed to enable Business Intelligence activities</a:t>
            </a:r>
          </a:p>
          <a:p>
            <a:r>
              <a:rPr lang="en-SG" sz="2700" dirty="0"/>
              <a:t>Data stored in the DW is uploaded from </a:t>
            </a:r>
            <a:r>
              <a:rPr lang="en-SG" sz="2700" dirty="0">
                <a:solidFill>
                  <a:srgbClr val="FF0000"/>
                </a:solidFill>
              </a:rPr>
              <a:t>internal operational systems</a:t>
            </a:r>
            <a:r>
              <a:rPr lang="en-SG" sz="2700" dirty="0"/>
              <a:t> such as sales, marketing </a:t>
            </a:r>
            <a:r>
              <a:rPr lang="en-SG" sz="2700" dirty="0" err="1"/>
              <a:t>etc</a:t>
            </a:r>
            <a:r>
              <a:rPr lang="en-SG" sz="2700" dirty="0"/>
              <a:t> and/or </a:t>
            </a:r>
            <a:r>
              <a:rPr lang="en-SG" sz="2700" dirty="0">
                <a:solidFill>
                  <a:srgbClr val="FF0000"/>
                </a:solidFill>
              </a:rPr>
              <a:t>external sources </a:t>
            </a:r>
            <a:r>
              <a:rPr lang="en-SG" sz="2700" dirty="0"/>
              <a:t>like social media, government </a:t>
            </a:r>
            <a:r>
              <a:rPr lang="en-SG" sz="2700" dirty="0" err="1"/>
              <a:t>data,weather</a:t>
            </a:r>
            <a:r>
              <a:rPr lang="en-SG" sz="2700" dirty="0"/>
              <a:t> data </a:t>
            </a:r>
            <a:r>
              <a:rPr lang="en-SG" sz="2700" dirty="0" err="1"/>
              <a:t>etc</a:t>
            </a:r>
            <a:endParaRPr lang="en-SG" sz="2700" dirty="0"/>
          </a:p>
          <a:p>
            <a:r>
              <a:rPr lang="en-SG" sz="2700" dirty="0"/>
              <a:t>DW keeps </a:t>
            </a:r>
            <a:r>
              <a:rPr lang="en-SG" sz="2700" dirty="0">
                <a:solidFill>
                  <a:srgbClr val="FF0000"/>
                </a:solidFill>
              </a:rPr>
              <a:t>historical data</a:t>
            </a:r>
            <a:r>
              <a:rPr lang="en-SG" sz="2700" dirty="0"/>
              <a:t> which can be used to create annual / quarterly trends reports for management</a:t>
            </a:r>
          </a:p>
          <a:p>
            <a:endParaRPr lang="en-SG" sz="2700" dirty="0"/>
          </a:p>
        </p:txBody>
      </p:sp>
      <p:sp>
        <p:nvSpPr>
          <p:cNvPr id="11" name="Flowchart: Magnetic Disk 10"/>
          <p:cNvSpPr/>
          <p:nvPr/>
        </p:nvSpPr>
        <p:spPr>
          <a:xfrm>
            <a:off x="8349573" y="3072726"/>
            <a:ext cx="1819081" cy="1345868"/>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SG" sz="2200" b="1" dirty="0">
                <a:solidFill>
                  <a:schemeClr val="bg1"/>
                </a:solidFill>
              </a:rPr>
              <a:t>Data Warehouse</a:t>
            </a: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t="-18681" b="-18681"/>
          <a:stretch/>
        </p:blipFill>
        <p:spPr>
          <a:xfrm>
            <a:off x="6468905" y="2412151"/>
            <a:ext cx="1374321" cy="1374321"/>
          </a:xfrm>
          <a:prstGeom prst="ellipse">
            <a:avLst/>
          </a:prstGeom>
          <a:ln w="3175">
            <a:solidFill>
              <a:schemeClr val="tx1"/>
            </a:solidFill>
          </a:ln>
        </p:spPr>
      </p:pic>
      <p:sp>
        <p:nvSpPr>
          <p:cNvPr id="13" name="TextBox 12"/>
          <p:cNvSpPr txBox="1"/>
          <p:nvPr/>
        </p:nvSpPr>
        <p:spPr>
          <a:xfrm>
            <a:off x="6001221" y="1825514"/>
            <a:ext cx="2082800" cy="523220"/>
          </a:xfrm>
          <a:prstGeom prst="rect">
            <a:avLst/>
          </a:prstGeom>
          <a:noFill/>
        </p:spPr>
        <p:txBody>
          <a:bodyPr wrap="square" rtlCol="0">
            <a:spAutoFit/>
          </a:bodyPr>
          <a:lstStyle/>
          <a:p>
            <a:pPr algn="ctr"/>
            <a:r>
              <a:rPr lang="en-SG" sz="1400" b="1" dirty="0"/>
              <a:t>Data from</a:t>
            </a:r>
            <a:br>
              <a:rPr lang="en-SG" sz="1400" b="1" dirty="0"/>
            </a:br>
            <a:r>
              <a:rPr lang="en-SG" sz="1400" b="1" dirty="0"/>
              <a:t>Point-Of-Sales systems</a:t>
            </a:r>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8254" r="18254"/>
          <a:stretch/>
        </p:blipFill>
        <p:spPr>
          <a:xfrm>
            <a:off x="6312760" y="4337773"/>
            <a:ext cx="1374321" cy="1374321"/>
          </a:xfrm>
          <a:prstGeom prst="ellipse">
            <a:avLst/>
          </a:prstGeom>
          <a:ln w="3175">
            <a:solidFill>
              <a:schemeClr val="tx1"/>
            </a:solidFill>
          </a:ln>
        </p:spPr>
      </p:pic>
      <p:sp>
        <p:nvSpPr>
          <p:cNvPr id="20" name="TextBox 19"/>
          <p:cNvSpPr txBox="1"/>
          <p:nvPr/>
        </p:nvSpPr>
        <p:spPr>
          <a:xfrm>
            <a:off x="6048898" y="5781519"/>
            <a:ext cx="1794328" cy="523220"/>
          </a:xfrm>
          <a:prstGeom prst="rect">
            <a:avLst/>
          </a:prstGeom>
          <a:noFill/>
        </p:spPr>
        <p:txBody>
          <a:bodyPr wrap="square" rtlCol="0">
            <a:spAutoFit/>
          </a:bodyPr>
          <a:lstStyle/>
          <a:p>
            <a:pPr algn="ctr"/>
            <a:r>
              <a:rPr lang="en-SG" sz="1400" b="1" dirty="0"/>
              <a:t>Data from</a:t>
            </a:r>
            <a:br>
              <a:rPr lang="en-SG" sz="1400" b="1" dirty="0"/>
            </a:br>
            <a:r>
              <a:rPr lang="en-SG" sz="1400" b="1" dirty="0"/>
              <a:t>online-orders</a:t>
            </a:r>
          </a:p>
        </p:txBody>
      </p:sp>
      <p:pic>
        <p:nvPicPr>
          <p:cNvPr id="21" name="Picture 20"/>
          <p:cNvPicPr>
            <a:picLocks noChangeAspect="1"/>
          </p:cNvPicPr>
          <p:nvPr/>
        </p:nvPicPr>
        <p:blipFill rotWithShape="1">
          <a:blip r:embed="rId5">
            <a:extLst>
              <a:ext uri="{28A0092B-C50C-407E-A947-70E740481C1C}">
                <a14:useLocalDpi xmlns:a14="http://schemas.microsoft.com/office/drawing/2010/main" val="0"/>
              </a:ext>
            </a:extLst>
          </a:blip>
          <a:srcRect l="16843" r="16843"/>
          <a:stretch/>
        </p:blipFill>
        <p:spPr>
          <a:xfrm>
            <a:off x="10182383" y="2374067"/>
            <a:ext cx="1412405" cy="1412405"/>
          </a:xfrm>
          <a:prstGeom prst="ellipse">
            <a:avLst/>
          </a:prstGeom>
          <a:ln w="3175">
            <a:solidFill>
              <a:schemeClr val="tx1"/>
            </a:solidFill>
          </a:ln>
        </p:spPr>
      </p:pic>
      <p:sp>
        <p:nvSpPr>
          <p:cNvPr id="23" name="TextBox 22"/>
          <p:cNvSpPr txBox="1"/>
          <p:nvPr/>
        </p:nvSpPr>
        <p:spPr>
          <a:xfrm>
            <a:off x="9906379" y="1751142"/>
            <a:ext cx="2082800" cy="523220"/>
          </a:xfrm>
          <a:prstGeom prst="rect">
            <a:avLst/>
          </a:prstGeom>
          <a:noFill/>
        </p:spPr>
        <p:txBody>
          <a:bodyPr wrap="square" rtlCol="0">
            <a:spAutoFit/>
          </a:bodyPr>
          <a:lstStyle/>
          <a:p>
            <a:pPr algn="ctr"/>
            <a:r>
              <a:rPr lang="en-SG" sz="1400" b="1" dirty="0"/>
              <a:t>Data from</a:t>
            </a:r>
            <a:br>
              <a:rPr lang="en-SG" sz="1400" b="1" dirty="0"/>
            </a:br>
            <a:r>
              <a:rPr lang="en-SG" sz="1400" b="1" dirty="0"/>
              <a:t>Inventory system</a:t>
            </a:r>
          </a:p>
        </p:txBody>
      </p:sp>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57658" y="4358394"/>
            <a:ext cx="1382353" cy="1412405"/>
          </a:xfrm>
          <a:prstGeom prst="ellipse">
            <a:avLst/>
          </a:prstGeom>
          <a:ln w="3175">
            <a:solidFill>
              <a:schemeClr val="tx1"/>
            </a:solidFill>
          </a:ln>
        </p:spPr>
      </p:pic>
      <p:sp>
        <p:nvSpPr>
          <p:cNvPr id="26" name="TextBox 25"/>
          <p:cNvSpPr txBox="1"/>
          <p:nvPr/>
        </p:nvSpPr>
        <p:spPr>
          <a:xfrm>
            <a:off x="10057239" y="5770799"/>
            <a:ext cx="2082800" cy="523220"/>
          </a:xfrm>
          <a:prstGeom prst="rect">
            <a:avLst/>
          </a:prstGeom>
          <a:noFill/>
        </p:spPr>
        <p:txBody>
          <a:bodyPr wrap="square" rtlCol="0">
            <a:spAutoFit/>
          </a:bodyPr>
          <a:lstStyle/>
          <a:p>
            <a:pPr algn="ctr"/>
            <a:r>
              <a:rPr lang="en-SG" sz="1400" b="1" dirty="0"/>
              <a:t>Data from</a:t>
            </a:r>
            <a:br>
              <a:rPr lang="en-SG" sz="1400" b="1" dirty="0"/>
            </a:br>
            <a:r>
              <a:rPr lang="en-SG" sz="1400" b="1" dirty="0"/>
              <a:t>Marketing database</a:t>
            </a:r>
          </a:p>
        </p:txBody>
      </p:sp>
      <p:pic>
        <p:nvPicPr>
          <p:cNvPr id="27" name="Picture 26"/>
          <p:cNvPicPr>
            <a:picLocks noChangeAspect="1"/>
          </p:cNvPicPr>
          <p:nvPr/>
        </p:nvPicPr>
        <p:blipFill rotWithShape="1">
          <a:blip r:embed="rId7">
            <a:extLst>
              <a:ext uri="{28A0092B-C50C-407E-A947-70E740481C1C}">
                <a14:useLocalDpi xmlns:a14="http://schemas.microsoft.com/office/drawing/2010/main" val="0"/>
              </a:ext>
            </a:extLst>
          </a:blip>
          <a:srcRect l="25622" r="25622"/>
          <a:stretch/>
        </p:blipFill>
        <p:spPr>
          <a:xfrm>
            <a:off x="8426073" y="4562179"/>
            <a:ext cx="1404883" cy="1404883"/>
          </a:xfrm>
          <a:prstGeom prst="ellipse">
            <a:avLst/>
          </a:prstGeom>
          <a:ln w="3175">
            <a:solidFill>
              <a:schemeClr val="tx1"/>
            </a:solidFill>
          </a:ln>
        </p:spPr>
      </p:pic>
      <p:sp>
        <p:nvSpPr>
          <p:cNvPr id="28" name="TextBox 27"/>
          <p:cNvSpPr txBox="1"/>
          <p:nvPr/>
        </p:nvSpPr>
        <p:spPr>
          <a:xfrm>
            <a:off x="8101600" y="5967062"/>
            <a:ext cx="2082800" cy="523220"/>
          </a:xfrm>
          <a:prstGeom prst="rect">
            <a:avLst/>
          </a:prstGeom>
          <a:noFill/>
        </p:spPr>
        <p:txBody>
          <a:bodyPr wrap="square" rtlCol="0">
            <a:spAutoFit/>
          </a:bodyPr>
          <a:lstStyle/>
          <a:p>
            <a:pPr algn="ctr"/>
            <a:r>
              <a:rPr lang="en-SG" sz="1400" b="1" dirty="0"/>
              <a:t>Data from</a:t>
            </a:r>
            <a:br>
              <a:rPr lang="en-SG" sz="1400" b="1" dirty="0"/>
            </a:br>
            <a:r>
              <a:rPr lang="en-SG" sz="1400" b="1" dirty="0"/>
              <a:t>HR database</a:t>
            </a:r>
          </a:p>
        </p:txBody>
      </p:sp>
      <p:cxnSp>
        <p:nvCxnSpPr>
          <p:cNvPr id="33" name="Straight Arrow Connector 32"/>
          <p:cNvCxnSpPr/>
          <p:nvPr/>
        </p:nvCxnSpPr>
        <p:spPr>
          <a:xfrm rot="-1740000">
            <a:off x="7957361" y="2492651"/>
            <a:ext cx="392400" cy="572326"/>
          </a:xfrm>
          <a:prstGeom prst="straightConnector1">
            <a:avLst/>
          </a:prstGeom>
          <a:ln w="63500">
            <a:tailEnd type="triangle"/>
          </a:ln>
        </p:spPr>
        <p:style>
          <a:lnRef idx="1">
            <a:schemeClr val="accent6"/>
          </a:lnRef>
          <a:fillRef idx="0">
            <a:schemeClr val="accent6"/>
          </a:fillRef>
          <a:effectRef idx="0">
            <a:schemeClr val="accent6"/>
          </a:effectRef>
          <a:fontRef idx="minor">
            <a:schemeClr val="tx1"/>
          </a:fontRef>
        </p:style>
      </p:cxnSp>
      <p:cxnSp>
        <p:nvCxnSpPr>
          <p:cNvPr id="35" name="Straight Arrow Connector 34"/>
          <p:cNvCxnSpPr/>
          <p:nvPr/>
        </p:nvCxnSpPr>
        <p:spPr>
          <a:xfrm flipV="1">
            <a:off x="7664317" y="4202782"/>
            <a:ext cx="653827" cy="487028"/>
          </a:xfrm>
          <a:prstGeom prst="straightConnector1">
            <a:avLst/>
          </a:prstGeom>
          <a:ln w="63500">
            <a:tailEnd type="triangle"/>
          </a:ln>
        </p:spPr>
        <p:style>
          <a:lnRef idx="1">
            <a:schemeClr val="accent6"/>
          </a:lnRef>
          <a:fillRef idx="0">
            <a:schemeClr val="accent6"/>
          </a:fillRef>
          <a:effectRef idx="0">
            <a:schemeClr val="accent6"/>
          </a:effectRef>
          <a:fontRef idx="minor">
            <a:schemeClr val="tx1"/>
          </a:fontRef>
        </p:style>
      </p:cxnSp>
      <p:cxnSp>
        <p:nvCxnSpPr>
          <p:cNvPr id="36" name="Straight Arrow Connector 35"/>
          <p:cNvCxnSpPr/>
          <p:nvPr/>
        </p:nvCxnSpPr>
        <p:spPr>
          <a:xfrm rot="2160000" flipH="1">
            <a:off x="9703214" y="2551527"/>
            <a:ext cx="392400" cy="572326"/>
          </a:xfrm>
          <a:prstGeom prst="straightConnector1">
            <a:avLst/>
          </a:prstGeom>
          <a:ln w="63500">
            <a:tailEnd type="triangle"/>
          </a:ln>
        </p:spPr>
        <p:style>
          <a:lnRef idx="1">
            <a:schemeClr val="accent6"/>
          </a:lnRef>
          <a:fillRef idx="0">
            <a:schemeClr val="accent6"/>
          </a:fillRef>
          <a:effectRef idx="0">
            <a:schemeClr val="accent6"/>
          </a:effectRef>
          <a:fontRef idx="minor">
            <a:schemeClr val="tx1"/>
          </a:fontRef>
        </p:style>
      </p:cxnSp>
      <p:cxnSp>
        <p:nvCxnSpPr>
          <p:cNvPr id="37" name="Straight Arrow Connector 36"/>
          <p:cNvCxnSpPr/>
          <p:nvPr/>
        </p:nvCxnSpPr>
        <p:spPr>
          <a:xfrm rot="5580000" flipH="1">
            <a:off x="10122742" y="4144203"/>
            <a:ext cx="392400" cy="572326"/>
          </a:xfrm>
          <a:prstGeom prst="straightConnector1">
            <a:avLst/>
          </a:prstGeom>
          <a:ln w="63500">
            <a:tailEnd type="triangle"/>
          </a:ln>
        </p:spPr>
        <p:style>
          <a:lnRef idx="1">
            <a:schemeClr val="accent6"/>
          </a:lnRef>
          <a:fillRef idx="0">
            <a:schemeClr val="accent6"/>
          </a:fillRef>
          <a:effectRef idx="0">
            <a:schemeClr val="accent6"/>
          </a:effectRef>
          <a:fontRef idx="minor">
            <a:schemeClr val="tx1"/>
          </a:fontRef>
        </p:style>
      </p:cxnSp>
      <p:pic>
        <p:nvPicPr>
          <p:cNvPr id="19" name="Picture 18"/>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8333995" y="1626612"/>
            <a:ext cx="1374321" cy="1374321"/>
          </a:xfrm>
          <a:prstGeom prst="ellipse">
            <a:avLst/>
          </a:prstGeom>
          <a:ln w="3175">
            <a:solidFill>
              <a:schemeClr val="tx1"/>
            </a:solidFill>
          </a:ln>
        </p:spPr>
      </p:pic>
      <p:sp>
        <p:nvSpPr>
          <p:cNvPr id="22" name="TextBox 21"/>
          <p:cNvSpPr txBox="1"/>
          <p:nvPr/>
        </p:nvSpPr>
        <p:spPr>
          <a:xfrm>
            <a:off x="7951940" y="1256230"/>
            <a:ext cx="2082800" cy="307777"/>
          </a:xfrm>
          <a:prstGeom prst="rect">
            <a:avLst/>
          </a:prstGeom>
          <a:noFill/>
        </p:spPr>
        <p:txBody>
          <a:bodyPr wrap="square" rtlCol="0">
            <a:spAutoFit/>
          </a:bodyPr>
          <a:lstStyle/>
          <a:p>
            <a:pPr algn="ctr"/>
            <a:r>
              <a:rPr lang="en-SG" sz="1400" b="1"/>
              <a:t>Data from social media</a:t>
            </a:r>
            <a:endParaRPr lang="en-SG" sz="1400" b="1" dirty="0"/>
          </a:p>
        </p:txBody>
      </p:sp>
    </p:spTree>
    <p:extLst>
      <p:ext uri="{BB962C8B-B14F-4D97-AF65-F5344CB8AC3E}">
        <p14:creationId xmlns:p14="http://schemas.microsoft.com/office/powerpoint/2010/main" val="1874112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20" grpId="0"/>
      <p:bldP spid="23" grpId="0"/>
      <p:bldP spid="26" grpId="0"/>
      <p:bldP spid="28"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01675"/>
            <a:ext cx="11029950" cy="1014413"/>
          </a:xfrm>
        </p:spPr>
        <p:txBody>
          <a:bodyPr/>
          <a:lstStyle/>
          <a:p>
            <a:r>
              <a:rPr lang="en-SG" sz="3200" dirty="0"/>
              <a:t>Dimensional Model – Star Schema Example</a:t>
            </a:r>
          </a:p>
        </p:txBody>
      </p:sp>
      <p:pic>
        <p:nvPicPr>
          <p:cNvPr id="3" name="Picture 2">
            <a:extLst>
              <a:ext uri="{FF2B5EF4-FFF2-40B4-BE49-F238E27FC236}">
                <a16:creationId xmlns:a16="http://schemas.microsoft.com/office/drawing/2014/main" id="{8AE40CEF-A690-44A0-BAA3-AA2E58DD12F6}"/>
              </a:ext>
            </a:extLst>
          </p:cNvPr>
          <p:cNvPicPr>
            <a:picLocks noChangeAspect="1"/>
          </p:cNvPicPr>
          <p:nvPr/>
        </p:nvPicPr>
        <p:blipFill>
          <a:blip r:embed="rId3"/>
          <a:stretch>
            <a:fillRect/>
          </a:stretch>
        </p:blipFill>
        <p:spPr>
          <a:xfrm>
            <a:off x="2384854" y="51661"/>
            <a:ext cx="7290488" cy="6634730"/>
          </a:xfrm>
          <a:prstGeom prst="rect">
            <a:avLst/>
          </a:prstGeom>
        </p:spPr>
      </p:pic>
    </p:spTree>
    <p:extLst>
      <p:ext uri="{BB962C8B-B14F-4D97-AF65-F5344CB8AC3E}">
        <p14:creationId xmlns:p14="http://schemas.microsoft.com/office/powerpoint/2010/main" val="37804620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1B09-2BB4-4D12-89C3-91B1AFCC6785}"/>
              </a:ext>
            </a:extLst>
          </p:cNvPr>
          <p:cNvSpPr>
            <a:spLocks noGrp="1"/>
          </p:cNvSpPr>
          <p:nvPr>
            <p:ph type="title"/>
          </p:nvPr>
        </p:nvSpPr>
        <p:spPr/>
        <p:txBody>
          <a:bodyPr/>
          <a:lstStyle/>
          <a:p>
            <a:r>
              <a:rPr lang="en-US" dirty="0"/>
              <a:t>Dimensional Model: Star Schema &amp; Snowflake Schema</a:t>
            </a:r>
            <a:endParaRPr lang="en-SG" dirty="0"/>
          </a:p>
        </p:txBody>
      </p:sp>
      <p:sp>
        <p:nvSpPr>
          <p:cNvPr id="3" name="Text Placeholder 2">
            <a:extLst>
              <a:ext uri="{FF2B5EF4-FFF2-40B4-BE49-F238E27FC236}">
                <a16:creationId xmlns:a16="http://schemas.microsoft.com/office/drawing/2014/main" id="{48C7F9EA-4C39-4465-A4BB-D5442666B8F1}"/>
              </a:ext>
            </a:extLst>
          </p:cNvPr>
          <p:cNvSpPr>
            <a:spLocks noGrp="1"/>
          </p:cNvSpPr>
          <p:nvPr>
            <p:ph type="body" idx="1"/>
          </p:nvPr>
        </p:nvSpPr>
        <p:spPr>
          <a:xfrm>
            <a:off x="581192" y="1975448"/>
            <a:ext cx="11029615" cy="4993763"/>
          </a:xfrm>
        </p:spPr>
        <p:txBody>
          <a:bodyPr/>
          <a:lstStyle/>
          <a:p>
            <a:r>
              <a:rPr lang="en-US" dirty="0"/>
              <a:t>In a star schema every dimension will have a primary key.</a:t>
            </a:r>
          </a:p>
          <a:p>
            <a:r>
              <a:rPr lang="en-US" dirty="0"/>
              <a:t>In a star schema, a dimension table will not have any parent table.</a:t>
            </a:r>
          </a:p>
          <a:p>
            <a:r>
              <a:rPr lang="en-US" dirty="0"/>
              <a:t>Whereas in a snowflake schema, a dimension table will have one or more parent tables.</a:t>
            </a:r>
          </a:p>
          <a:p>
            <a:r>
              <a:rPr lang="en-US" dirty="0"/>
              <a:t>Hierarchy for dimensions are stored in the dimension table itself in a star schema.</a:t>
            </a:r>
          </a:p>
          <a:p>
            <a:r>
              <a:rPr lang="en-US" dirty="0"/>
              <a:t>Whereas hierarchies are broken into separate tables in snowflake schema.</a:t>
            </a:r>
          </a:p>
        </p:txBody>
      </p:sp>
    </p:spTree>
    <p:extLst>
      <p:ext uri="{BB962C8B-B14F-4D97-AF65-F5344CB8AC3E}">
        <p14:creationId xmlns:p14="http://schemas.microsoft.com/office/powerpoint/2010/main" val="2472943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Dimensional Model - Surrogate Keys Vs Natural keys</a:t>
            </a:r>
          </a:p>
        </p:txBody>
      </p:sp>
      <p:sp>
        <p:nvSpPr>
          <p:cNvPr id="3" name="Text Placeholder 2"/>
          <p:cNvSpPr>
            <a:spLocks noGrp="1"/>
          </p:cNvSpPr>
          <p:nvPr>
            <p:ph type="body" idx="1"/>
          </p:nvPr>
        </p:nvSpPr>
        <p:spPr/>
        <p:txBody>
          <a:bodyPr/>
          <a:lstStyle/>
          <a:p>
            <a:r>
              <a:rPr lang="en-SG" sz="2400" b="1" dirty="0"/>
              <a:t>Surrogate keys</a:t>
            </a:r>
            <a:r>
              <a:rPr lang="en-SG" sz="2400" dirty="0"/>
              <a:t>. A system-generated attribute is added to each entity type table and made the primary key. This attribute is often an artificial number. The primary key for each relationship table consists of identifiers from the related entity types.</a:t>
            </a:r>
          </a:p>
          <a:p>
            <a:r>
              <a:rPr lang="en-SG" sz="2400" b="1" dirty="0"/>
              <a:t>Natural keys</a:t>
            </a:r>
            <a:r>
              <a:rPr lang="en-SG" sz="2400" dirty="0"/>
              <a:t>. A unique combination of application attributes is used to identify each entity. The primary key for each relationship table consists of primary keys from the related entity types.</a:t>
            </a:r>
          </a:p>
          <a:p>
            <a:pPr lvl="1"/>
            <a:r>
              <a:rPr lang="en-SG" sz="2400" dirty="0"/>
              <a:t>The natural keys can be used as candidate keys in the Dimensions to facilitate the ETL process.</a:t>
            </a:r>
          </a:p>
          <a:p>
            <a:endParaRPr lang="en-SG" dirty="0"/>
          </a:p>
        </p:txBody>
      </p:sp>
    </p:spTree>
    <p:extLst>
      <p:ext uri="{BB962C8B-B14F-4D97-AF65-F5344CB8AC3E}">
        <p14:creationId xmlns:p14="http://schemas.microsoft.com/office/powerpoint/2010/main" val="2125019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Dimensional Model - Why use Surrogate Keys</a:t>
            </a:r>
          </a:p>
        </p:txBody>
      </p:sp>
      <p:sp>
        <p:nvSpPr>
          <p:cNvPr id="5" name="Content Placeholder 2"/>
          <p:cNvSpPr txBox="1">
            <a:spLocks/>
          </p:cNvSpPr>
          <p:nvPr/>
        </p:nvSpPr>
        <p:spPr>
          <a:xfrm>
            <a:off x="559631" y="1908862"/>
            <a:ext cx="11051177" cy="4740049"/>
          </a:xfrm>
          <a:prstGeom prst="rect">
            <a:avLst/>
          </a:prstGeom>
          <a:noFill/>
          <a:ln>
            <a:noFill/>
          </a:ln>
        </p:spPr>
        <p:txBody>
          <a:bodyPr spcFirstLastPara="1" wrap="square" lIns="91425" tIns="45700" rIns="91425" bIns="45700" anchor="ctr" anchorCtr="0">
            <a:normAutofit fontScale="77500" lnSpcReduction="20000"/>
          </a:bodyPr>
          <a:lstStyle>
            <a:defPPr marR="0" lvl="0" algn="l" rtl="0">
              <a:lnSpc>
                <a:spcPct val="100000"/>
              </a:lnSpc>
              <a:spcBef>
                <a:spcPts val="0"/>
              </a:spcBef>
              <a:spcAft>
                <a:spcPts val="0"/>
              </a:spcAft>
            </a:defPPr>
            <a:lvl1pPr marL="457200" marR="0" lvl="0" indent="-415544" algn="l" rtl="0">
              <a:lnSpc>
                <a:spcPct val="100000"/>
              </a:lnSpc>
              <a:spcBef>
                <a:spcPts val="640"/>
              </a:spcBef>
              <a:spcAft>
                <a:spcPts val="0"/>
              </a:spcAft>
              <a:buClr>
                <a:schemeClr val="accent2"/>
              </a:buClr>
              <a:buSzPts val="2944"/>
              <a:buFont typeface="Noto Sans Symbols"/>
              <a:buChar char="◼"/>
              <a:defRPr sz="3200" b="0" i="0" u="none" strike="noStrike" cap="none">
                <a:solidFill>
                  <a:schemeClr val="dk2"/>
                </a:solidFill>
                <a:latin typeface="Gill Sans"/>
                <a:ea typeface="Gill Sans"/>
                <a:cs typeface="Gill Sans"/>
                <a:sym typeface="Gill Sans"/>
              </a:defRPr>
            </a:lvl1pPr>
            <a:lvl2pPr marL="914400" marR="0" lvl="1" indent="-392176" algn="l" rtl="0">
              <a:lnSpc>
                <a:spcPct val="100000"/>
              </a:lnSpc>
              <a:spcBef>
                <a:spcPts val="600"/>
              </a:spcBef>
              <a:spcAft>
                <a:spcPts val="0"/>
              </a:spcAft>
              <a:buClr>
                <a:schemeClr val="accent2"/>
              </a:buClr>
              <a:buSzPts val="2576"/>
              <a:buFont typeface="Noto Sans Symbols"/>
              <a:buChar char="◼"/>
              <a:defRPr sz="2800" b="0" i="0" u="none" strike="noStrike" cap="none">
                <a:solidFill>
                  <a:schemeClr val="dk2"/>
                </a:solidFill>
                <a:latin typeface="Gill Sans"/>
                <a:ea typeface="Gill Sans"/>
                <a:cs typeface="Gill Sans"/>
                <a:sym typeface="Gill Sans"/>
              </a:defRPr>
            </a:lvl2pPr>
            <a:lvl3pPr marL="1371600" marR="0" lvl="2" indent="-368808" algn="l" rtl="0">
              <a:lnSpc>
                <a:spcPct val="100000"/>
              </a:lnSpc>
              <a:spcBef>
                <a:spcPts val="60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3pPr>
            <a:lvl4pPr marL="1828800" marR="0" lvl="3"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4pPr>
            <a:lvl5pPr marL="2286000" marR="0" lvl="4"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r>
              <a:rPr lang="en-SG" dirty="0"/>
              <a:t>According to Ralph Kimball:</a:t>
            </a:r>
          </a:p>
          <a:p>
            <a:pPr lvl="1"/>
            <a:r>
              <a:rPr lang="en-SG" dirty="0"/>
              <a:t> Surrogate keys “ One of the primary benefits of surrogate keys is that they buffer the data warehouse environment for operational changes” </a:t>
            </a:r>
          </a:p>
          <a:p>
            <a:pPr lvl="1"/>
            <a:r>
              <a:rPr lang="en-SG" dirty="0"/>
              <a:t>Example, imagine you have used the Product code as key and the operation system re-uses product code. What do you now do with the rest of the old data?</a:t>
            </a:r>
          </a:p>
          <a:p>
            <a:pPr marL="522224" lvl="1" indent="0">
              <a:buNone/>
            </a:pPr>
            <a:endParaRPr lang="en-SG" dirty="0"/>
          </a:p>
          <a:p>
            <a:r>
              <a:rPr lang="en-SG" b="1" dirty="0"/>
              <a:t>Natural keys (NK)</a:t>
            </a:r>
            <a:r>
              <a:rPr lang="en-SG" dirty="0"/>
              <a:t> or </a:t>
            </a:r>
            <a:r>
              <a:rPr lang="en-SG" b="1" dirty="0"/>
              <a:t>Business keys</a:t>
            </a:r>
            <a:r>
              <a:rPr lang="en-SG" dirty="0"/>
              <a:t> are generally alphanumeric values that is not suitable for index as traversing become slower. For example, prod123, prod231 and etc.</a:t>
            </a:r>
          </a:p>
          <a:p>
            <a:pPr lvl="1">
              <a:buFont typeface="Arial" panose="020B0604020202020204" pitchFamily="34" charset="0"/>
              <a:buChar char="•"/>
            </a:pPr>
            <a:r>
              <a:rPr lang="en-SG" dirty="0"/>
              <a:t>Business keys are often reused after sometime. It will cause the problem as in data warehouse we maintain historic data as well as current data.</a:t>
            </a:r>
          </a:p>
          <a:p>
            <a:pPr lvl="1">
              <a:buFont typeface="Arial" panose="020B0604020202020204" pitchFamily="34" charset="0"/>
              <a:buChar char="•"/>
            </a:pPr>
            <a:r>
              <a:rPr lang="en-SG" dirty="0"/>
              <a:t>For example, product codes can be revised and reused after few years. It will become difficult to differentiate current products and historic products. To avoid such a situation, surrogate keys are used.</a:t>
            </a:r>
          </a:p>
          <a:p>
            <a:pPr lvl="1"/>
            <a:endParaRPr lang="en-SG" dirty="0"/>
          </a:p>
        </p:txBody>
      </p:sp>
    </p:spTree>
    <p:extLst>
      <p:ext uri="{BB962C8B-B14F-4D97-AF65-F5344CB8AC3E}">
        <p14:creationId xmlns:p14="http://schemas.microsoft.com/office/powerpoint/2010/main" val="1660887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Dimensional Model – Slowing Changing Dimension</a:t>
            </a:r>
          </a:p>
        </p:txBody>
      </p:sp>
      <p:sp>
        <p:nvSpPr>
          <p:cNvPr id="3" name="Text Placeholder 2"/>
          <p:cNvSpPr>
            <a:spLocks noGrp="1"/>
          </p:cNvSpPr>
          <p:nvPr>
            <p:ph type="body" idx="1"/>
          </p:nvPr>
        </p:nvSpPr>
        <p:spPr>
          <a:xfrm>
            <a:off x="581192" y="1940011"/>
            <a:ext cx="11029615" cy="4670853"/>
          </a:xfrm>
        </p:spPr>
        <p:txBody>
          <a:bodyPr anchor="t"/>
          <a:lstStyle/>
          <a:p>
            <a:r>
              <a:rPr lang="en-US" sz="2800" dirty="0"/>
              <a:t>Dimensions that </a:t>
            </a:r>
            <a:r>
              <a:rPr lang="en-US" sz="2800" dirty="0">
                <a:solidFill>
                  <a:srgbClr val="FF0000"/>
                </a:solidFill>
              </a:rPr>
              <a:t>change over time </a:t>
            </a:r>
            <a:r>
              <a:rPr lang="en-US" sz="2800" dirty="0"/>
              <a:t>are called slowing changing dimensions.</a:t>
            </a:r>
          </a:p>
          <a:p>
            <a:r>
              <a:rPr lang="en-US" sz="2800" dirty="0"/>
              <a:t>Most of the fundamental measurements we store in our fact tables are time series, which we carefully annotate with time stamps and foreign keys connecting to calendar date dimensions. But the effects of time are not isolated just to these activity-based time stamps. </a:t>
            </a:r>
          </a:p>
          <a:p>
            <a:r>
              <a:rPr lang="en-US" sz="2800" dirty="0"/>
              <a:t>All other dimensions that connect to fact tables, including fundamental entities such as Customer, Product, Service, Terms, Location and Employee, are also affected by the passage of time.</a:t>
            </a:r>
            <a:endParaRPr lang="en-SG" sz="2800" dirty="0"/>
          </a:p>
        </p:txBody>
      </p:sp>
    </p:spTree>
    <p:extLst>
      <p:ext uri="{BB962C8B-B14F-4D97-AF65-F5344CB8AC3E}">
        <p14:creationId xmlns:p14="http://schemas.microsoft.com/office/powerpoint/2010/main" val="2289086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Dimension Model – Slowing Changing Dimension</a:t>
            </a:r>
          </a:p>
        </p:txBody>
      </p:sp>
      <p:sp>
        <p:nvSpPr>
          <p:cNvPr id="3" name="Text Placeholder 2"/>
          <p:cNvSpPr>
            <a:spLocks noGrp="1"/>
          </p:cNvSpPr>
          <p:nvPr>
            <p:ph type="body" idx="1"/>
          </p:nvPr>
        </p:nvSpPr>
        <p:spPr/>
        <p:txBody>
          <a:bodyPr/>
          <a:lstStyle/>
          <a:p>
            <a:r>
              <a:rPr lang="en-US" sz="2800" dirty="0"/>
              <a:t>Sometimes the revised description merely corrects an error in the data. </a:t>
            </a:r>
          </a:p>
          <a:p>
            <a:r>
              <a:rPr lang="en-US" sz="2800" dirty="0"/>
              <a:t>But many times the revised description represents a true change at a point in time of the description of a dimension member, such as Customer or Product. </a:t>
            </a:r>
          </a:p>
          <a:p>
            <a:r>
              <a:rPr lang="en-US" sz="2800" dirty="0"/>
              <a:t>Because these changes arrive unexpectedly, sporadically and far less frequently than fact table measurements, we call this topic slowly changing dimensions (SCDs).</a:t>
            </a:r>
            <a:endParaRPr lang="en-SG" sz="2800" dirty="0"/>
          </a:p>
        </p:txBody>
      </p:sp>
    </p:spTree>
    <p:extLst>
      <p:ext uri="{BB962C8B-B14F-4D97-AF65-F5344CB8AC3E}">
        <p14:creationId xmlns:p14="http://schemas.microsoft.com/office/powerpoint/2010/main" val="4478494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EE96D-8420-4634-A042-FF8946A1D675}"/>
              </a:ext>
            </a:extLst>
          </p:cNvPr>
          <p:cNvSpPr>
            <a:spLocks noGrp="1"/>
          </p:cNvSpPr>
          <p:nvPr>
            <p:ph type="title"/>
          </p:nvPr>
        </p:nvSpPr>
        <p:spPr/>
        <p:txBody>
          <a:bodyPr/>
          <a:lstStyle/>
          <a:p>
            <a:r>
              <a:rPr lang="en-SG" dirty="0"/>
              <a:t>Dimension Model – Slowing Changing Dimension</a:t>
            </a:r>
          </a:p>
        </p:txBody>
      </p:sp>
      <p:sp>
        <p:nvSpPr>
          <p:cNvPr id="3" name="Text Placeholder 2">
            <a:extLst>
              <a:ext uri="{FF2B5EF4-FFF2-40B4-BE49-F238E27FC236}">
                <a16:creationId xmlns:a16="http://schemas.microsoft.com/office/drawing/2014/main" id="{6FAB92EC-E313-47E0-A57B-78C96F5BECED}"/>
              </a:ext>
            </a:extLst>
          </p:cNvPr>
          <p:cNvSpPr>
            <a:spLocks noGrp="1"/>
          </p:cNvSpPr>
          <p:nvPr>
            <p:ph type="body" idx="1"/>
          </p:nvPr>
        </p:nvSpPr>
        <p:spPr/>
        <p:txBody>
          <a:bodyPr/>
          <a:lstStyle/>
          <a:p>
            <a:endParaRPr lang="en-SG"/>
          </a:p>
        </p:txBody>
      </p:sp>
      <p:sp>
        <p:nvSpPr>
          <p:cNvPr id="7" name="Text Placeholder 6">
            <a:extLst>
              <a:ext uri="{FF2B5EF4-FFF2-40B4-BE49-F238E27FC236}">
                <a16:creationId xmlns:a16="http://schemas.microsoft.com/office/drawing/2014/main" id="{434333CA-CCD4-4EB2-8F5B-386065FDBB14}"/>
              </a:ext>
            </a:extLst>
          </p:cNvPr>
          <p:cNvSpPr>
            <a:spLocks noGrp="1"/>
          </p:cNvSpPr>
          <p:nvPr>
            <p:ph type="body" idx="2"/>
          </p:nvPr>
        </p:nvSpPr>
        <p:spPr/>
        <p:txBody>
          <a:bodyPr/>
          <a:lstStyle/>
          <a:p>
            <a:endParaRPr lang="en-SG"/>
          </a:p>
        </p:txBody>
      </p:sp>
      <p:pic>
        <p:nvPicPr>
          <p:cNvPr id="4" name="Picture 3">
            <a:extLst>
              <a:ext uri="{FF2B5EF4-FFF2-40B4-BE49-F238E27FC236}">
                <a16:creationId xmlns:a16="http://schemas.microsoft.com/office/drawing/2014/main" id="{5BE69585-9CCC-495C-AEF8-AFDA8C51D80C}"/>
              </a:ext>
            </a:extLst>
          </p:cNvPr>
          <p:cNvPicPr>
            <a:picLocks noChangeAspect="1"/>
          </p:cNvPicPr>
          <p:nvPr/>
        </p:nvPicPr>
        <p:blipFill>
          <a:blip r:embed="rId3"/>
          <a:stretch>
            <a:fillRect/>
          </a:stretch>
        </p:blipFill>
        <p:spPr>
          <a:xfrm>
            <a:off x="657815" y="2195006"/>
            <a:ext cx="5530602" cy="3699039"/>
          </a:xfrm>
          <a:prstGeom prst="rect">
            <a:avLst/>
          </a:prstGeom>
        </p:spPr>
      </p:pic>
      <p:pic>
        <p:nvPicPr>
          <p:cNvPr id="5" name="Picture 4">
            <a:extLst>
              <a:ext uri="{FF2B5EF4-FFF2-40B4-BE49-F238E27FC236}">
                <a16:creationId xmlns:a16="http://schemas.microsoft.com/office/drawing/2014/main" id="{3DC1AE0C-B5A6-410C-9FF4-99F21076C068}"/>
              </a:ext>
            </a:extLst>
          </p:cNvPr>
          <p:cNvPicPr>
            <a:picLocks noChangeAspect="1"/>
          </p:cNvPicPr>
          <p:nvPr/>
        </p:nvPicPr>
        <p:blipFill>
          <a:blip r:embed="rId4"/>
          <a:stretch>
            <a:fillRect/>
          </a:stretch>
        </p:blipFill>
        <p:spPr>
          <a:xfrm>
            <a:off x="6188417" y="2195006"/>
            <a:ext cx="5758110" cy="3699039"/>
          </a:xfrm>
          <a:prstGeom prst="rect">
            <a:avLst/>
          </a:prstGeom>
        </p:spPr>
      </p:pic>
      <p:sp>
        <p:nvSpPr>
          <p:cNvPr id="6" name="Rectangle 5">
            <a:extLst>
              <a:ext uri="{FF2B5EF4-FFF2-40B4-BE49-F238E27FC236}">
                <a16:creationId xmlns:a16="http://schemas.microsoft.com/office/drawing/2014/main" id="{C022C3D9-3343-4D9B-9688-442DA1758016}"/>
              </a:ext>
            </a:extLst>
          </p:cNvPr>
          <p:cNvSpPr/>
          <p:nvPr/>
        </p:nvSpPr>
        <p:spPr>
          <a:xfrm>
            <a:off x="416365" y="6004858"/>
            <a:ext cx="6096000" cy="307777"/>
          </a:xfrm>
          <a:prstGeom prst="rect">
            <a:avLst/>
          </a:prstGeom>
        </p:spPr>
        <p:txBody>
          <a:bodyPr>
            <a:spAutoFit/>
          </a:bodyPr>
          <a:lstStyle/>
          <a:p>
            <a:r>
              <a:rPr lang="en-US" dirty="0"/>
              <a:t>Source: Alex Gorelik, The Enterprise Data Lake, O’Reilly, 2019</a:t>
            </a:r>
            <a:endParaRPr lang="en-SG" dirty="0"/>
          </a:p>
        </p:txBody>
      </p:sp>
    </p:spTree>
    <p:extLst>
      <p:ext uri="{BB962C8B-B14F-4D97-AF65-F5344CB8AC3E}">
        <p14:creationId xmlns:p14="http://schemas.microsoft.com/office/powerpoint/2010/main" val="3078637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Dimension Model – Slowly Changing Dimension</a:t>
            </a:r>
          </a:p>
        </p:txBody>
      </p:sp>
      <p:sp>
        <p:nvSpPr>
          <p:cNvPr id="3" name="Text Placeholder 2"/>
          <p:cNvSpPr>
            <a:spLocks noGrp="1"/>
          </p:cNvSpPr>
          <p:nvPr>
            <p:ph type="body" idx="1"/>
          </p:nvPr>
        </p:nvSpPr>
        <p:spPr/>
        <p:txBody>
          <a:bodyPr/>
          <a:lstStyle/>
          <a:p>
            <a:pPr fontAlgn="base"/>
            <a:r>
              <a:rPr lang="en-US" b="1" dirty="0"/>
              <a:t>Type 0</a:t>
            </a:r>
            <a:r>
              <a:rPr lang="en-US" dirty="0"/>
              <a:t> - The passive method</a:t>
            </a:r>
          </a:p>
          <a:p>
            <a:pPr fontAlgn="base"/>
            <a:r>
              <a:rPr lang="en-US" b="1" dirty="0"/>
              <a:t>Type 1</a:t>
            </a:r>
            <a:r>
              <a:rPr lang="en-US" dirty="0"/>
              <a:t> - Overwriting the old value</a:t>
            </a:r>
          </a:p>
          <a:p>
            <a:pPr fontAlgn="base"/>
            <a:r>
              <a:rPr lang="en-US" b="1" dirty="0"/>
              <a:t>Type 2</a:t>
            </a:r>
            <a:r>
              <a:rPr lang="en-US" dirty="0"/>
              <a:t> - Creating a new additional record</a:t>
            </a:r>
          </a:p>
          <a:p>
            <a:pPr fontAlgn="base"/>
            <a:r>
              <a:rPr lang="en-US" b="1" dirty="0"/>
              <a:t>Type 3</a:t>
            </a:r>
            <a:r>
              <a:rPr lang="en-US" dirty="0"/>
              <a:t> - Adding a new column</a:t>
            </a:r>
          </a:p>
          <a:p>
            <a:pPr fontAlgn="base"/>
            <a:r>
              <a:rPr lang="en-US" b="1" dirty="0"/>
              <a:t>Type 4</a:t>
            </a:r>
            <a:r>
              <a:rPr lang="en-US" dirty="0"/>
              <a:t> - Using historical table</a:t>
            </a:r>
          </a:p>
          <a:p>
            <a:pPr fontAlgn="base"/>
            <a:r>
              <a:rPr lang="en-US" b="1" dirty="0"/>
              <a:t>Type 5</a:t>
            </a:r>
            <a:r>
              <a:rPr lang="en-US" dirty="0"/>
              <a:t> - Combine approaches of types 1,2,3</a:t>
            </a:r>
            <a:endParaRPr lang="en-SG" dirty="0"/>
          </a:p>
        </p:txBody>
      </p:sp>
    </p:spTree>
    <p:extLst>
      <p:ext uri="{BB962C8B-B14F-4D97-AF65-F5344CB8AC3E}">
        <p14:creationId xmlns:p14="http://schemas.microsoft.com/office/powerpoint/2010/main" val="25783001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Dimension Model – Slowly Changing Dimension</a:t>
            </a:r>
          </a:p>
        </p:txBody>
      </p:sp>
      <p:sp>
        <p:nvSpPr>
          <p:cNvPr id="7" name="Rectangle 6"/>
          <p:cNvSpPr/>
          <p:nvPr/>
        </p:nvSpPr>
        <p:spPr>
          <a:xfrm>
            <a:off x="581192" y="2133600"/>
            <a:ext cx="5337827" cy="4093428"/>
          </a:xfrm>
          <a:prstGeom prst="rect">
            <a:avLst/>
          </a:prstGeom>
        </p:spPr>
        <p:txBody>
          <a:bodyPr wrap="square">
            <a:spAutoFit/>
          </a:bodyPr>
          <a:lstStyle/>
          <a:p>
            <a:pPr fontAlgn="base"/>
            <a:r>
              <a:rPr lang="en-US" sz="2000" b="1" dirty="0">
                <a:solidFill>
                  <a:srgbClr val="777777"/>
                </a:solidFill>
                <a:latin typeface="Gill Sans" panose="020B0604020202020204" charset="0"/>
              </a:rPr>
              <a:t>Type 0</a:t>
            </a:r>
            <a:r>
              <a:rPr lang="en-US" sz="2000" dirty="0">
                <a:solidFill>
                  <a:srgbClr val="777777"/>
                </a:solidFill>
                <a:latin typeface="Gill Sans" panose="020B0604020202020204" charset="0"/>
              </a:rPr>
              <a:t> - The passive method. In this method no special action is performed upon dimensional changes. Some dimension data can remain the same as it was first time inserted, others may be overwritten.</a:t>
            </a:r>
          </a:p>
          <a:p>
            <a:pPr fontAlgn="base"/>
            <a:endParaRPr lang="en-US" sz="2000" dirty="0">
              <a:solidFill>
                <a:srgbClr val="777777"/>
              </a:solidFill>
              <a:latin typeface="Gill Sans" panose="020B0604020202020204" charset="0"/>
            </a:endParaRPr>
          </a:p>
          <a:p>
            <a:pPr fontAlgn="base"/>
            <a:r>
              <a:rPr lang="en-US" sz="2000" b="1" dirty="0">
                <a:solidFill>
                  <a:srgbClr val="777777"/>
                </a:solidFill>
                <a:latin typeface="Gill Sans" panose="020B0604020202020204" charset="0"/>
              </a:rPr>
              <a:t>Type 1</a:t>
            </a:r>
            <a:r>
              <a:rPr lang="en-US" sz="2000" dirty="0">
                <a:solidFill>
                  <a:srgbClr val="777777"/>
                </a:solidFill>
                <a:latin typeface="Gill Sans" panose="020B0604020202020204" charset="0"/>
              </a:rPr>
              <a:t> - Overwriting the old value. In this method no history of dimension changes is kept in the database. The old dimension value is simply overwritten be the new one. This type is easy to maintain and is often use for data which changes are caused by processing corrections(e.g. removal special characters, correcting spelling errors).</a:t>
            </a:r>
          </a:p>
        </p:txBody>
      </p:sp>
      <p:pic>
        <p:nvPicPr>
          <p:cNvPr id="11" name="Picture 10"/>
          <p:cNvPicPr>
            <a:picLocks noChangeAspect="1"/>
          </p:cNvPicPr>
          <p:nvPr/>
        </p:nvPicPr>
        <p:blipFill>
          <a:blip r:embed="rId2"/>
          <a:stretch>
            <a:fillRect/>
          </a:stretch>
        </p:blipFill>
        <p:spPr>
          <a:xfrm>
            <a:off x="6096000" y="2133600"/>
            <a:ext cx="5143500" cy="4324350"/>
          </a:xfrm>
          <a:prstGeom prst="rect">
            <a:avLst/>
          </a:prstGeom>
        </p:spPr>
      </p:pic>
    </p:spTree>
    <p:extLst>
      <p:ext uri="{BB962C8B-B14F-4D97-AF65-F5344CB8AC3E}">
        <p14:creationId xmlns:p14="http://schemas.microsoft.com/office/powerpoint/2010/main" val="406896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Dimension Model – Slowly Changing Dimension</a:t>
            </a:r>
          </a:p>
        </p:txBody>
      </p:sp>
      <p:sp>
        <p:nvSpPr>
          <p:cNvPr id="4" name="Rectangle 3"/>
          <p:cNvSpPr/>
          <p:nvPr/>
        </p:nvSpPr>
        <p:spPr>
          <a:xfrm>
            <a:off x="443540" y="1863598"/>
            <a:ext cx="5711453" cy="4401205"/>
          </a:xfrm>
          <a:prstGeom prst="rect">
            <a:avLst/>
          </a:prstGeom>
        </p:spPr>
        <p:txBody>
          <a:bodyPr wrap="square">
            <a:spAutoFit/>
          </a:bodyPr>
          <a:lstStyle/>
          <a:p>
            <a:r>
              <a:rPr lang="en-US" sz="2000" b="1" dirty="0">
                <a:solidFill>
                  <a:srgbClr val="777777"/>
                </a:solidFill>
                <a:latin typeface="Gill Sans" panose="020B0604020202020204" charset="0"/>
              </a:rPr>
              <a:t>Type 2</a:t>
            </a:r>
            <a:r>
              <a:rPr lang="en-US" sz="2000" dirty="0">
                <a:solidFill>
                  <a:srgbClr val="777777"/>
                </a:solidFill>
                <a:latin typeface="Gill Sans" panose="020B0604020202020204" charset="0"/>
              </a:rPr>
              <a:t> - Creating a new additional record. </a:t>
            </a:r>
          </a:p>
          <a:p>
            <a:endParaRPr lang="en-US" sz="2000" dirty="0">
              <a:solidFill>
                <a:srgbClr val="777777"/>
              </a:solidFill>
              <a:latin typeface="Gill Sans" panose="020B0604020202020204" charset="0"/>
            </a:endParaRPr>
          </a:p>
          <a:p>
            <a:r>
              <a:rPr lang="en-US" sz="2000" dirty="0">
                <a:solidFill>
                  <a:srgbClr val="777777"/>
                </a:solidFill>
                <a:latin typeface="Gill Sans" panose="020B0604020202020204" charset="0"/>
              </a:rPr>
              <a:t>In this methodology all history of dimension changes is kept in the database. You capture attribute change by adding a new row with a new surrogate key to the dimension table. </a:t>
            </a:r>
          </a:p>
          <a:p>
            <a:endParaRPr lang="en-US" sz="2000" dirty="0">
              <a:solidFill>
                <a:srgbClr val="777777"/>
              </a:solidFill>
              <a:latin typeface="Gill Sans" panose="020B0604020202020204" charset="0"/>
            </a:endParaRPr>
          </a:p>
          <a:p>
            <a:r>
              <a:rPr lang="en-US" sz="2000" dirty="0">
                <a:solidFill>
                  <a:srgbClr val="777777"/>
                </a:solidFill>
                <a:latin typeface="Gill Sans" panose="020B0604020202020204" charset="0"/>
              </a:rPr>
              <a:t>Both the prior and new rows contain as attributes the natural key(or other durable identifier). Also 'effective date' and 'current indicator' columns are used in this method. There could be only one record with current indicator set to 'Y'. For 'effective date' columns, i.e. </a:t>
            </a:r>
            <a:r>
              <a:rPr lang="en-US" sz="2000" dirty="0" err="1">
                <a:solidFill>
                  <a:srgbClr val="777777"/>
                </a:solidFill>
                <a:latin typeface="Gill Sans" panose="020B0604020202020204" charset="0"/>
              </a:rPr>
              <a:t>start_date</a:t>
            </a:r>
            <a:r>
              <a:rPr lang="en-US" sz="2000" dirty="0">
                <a:solidFill>
                  <a:srgbClr val="777777"/>
                </a:solidFill>
                <a:latin typeface="Gill Sans" panose="020B0604020202020204" charset="0"/>
              </a:rPr>
              <a:t> and </a:t>
            </a:r>
            <a:r>
              <a:rPr lang="en-US" sz="2000" dirty="0" err="1">
                <a:solidFill>
                  <a:srgbClr val="777777"/>
                </a:solidFill>
                <a:latin typeface="Gill Sans" panose="020B0604020202020204" charset="0"/>
              </a:rPr>
              <a:t>end_date</a:t>
            </a:r>
            <a:r>
              <a:rPr lang="en-US" sz="2000" dirty="0">
                <a:solidFill>
                  <a:srgbClr val="777777"/>
                </a:solidFill>
                <a:latin typeface="Gill Sans" panose="020B0604020202020204" charset="0"/>
              </a:rPr>
              <a:t>, the </a:t>
            </a:r>
            <a:r>
              <a:rPr lang="en-US" sz="2000" dirty="0" err="1">
                <a:solidFill>
                  <a:srgbClr val="777777"/>
                </a:solidFill>
                <a:latin typeface="Gill Sans" panose="020B0604020202020204" charset="0"/>
              </a:rPr>
              <a:t>end_date</a:t>
            </a:r>
            <a:r>
              <a:rPr lang="en-US" sz="2000" dirty="0">
                <a:solidFill>
                  <a:srgbClr val="777777"/>
                </a:solidFill>
                <a:latin typeface="Gill Sans" panose="020B0604020202020204" charset="0"/>
              </a:rPr>
              <a:t> for current record usually is set to value 9999-12-31. </a:t>
            </a:r>
            <a:endParaRPr lang="en-SG" sz="2000" dirty="0">
              <a:latin typeface="Gill Sans" panose="020B0604020202020204" charset="0"/>
            </a:endParaRPr>
          </a:p>
        </p:txBody>
      </p:sp>
      <p:pic>
        <p:nvPicPr>
          <p:cNvPr id="5" name="Picture 4"/>
          <p:cNvPicPr>
            <a:picLocks noChangeAspect="1"/>
          </p:cNvPicPr>
          <p:nvPr/>
        </p:nvPicPr>
        <p:blipFill>
          <a:blip r:embed="rId3"/>
          <a:stretch>
            <a:fillRect/>
          </a:stretch>
        </p:blipFill>
        <p:spPr>
          <a:xfrm>
            <a:off x="6056671" y="2222089"/>
            <a:ext cx="5833439" cy="3141083"/>
          </a:xfrm>
          <a:prstGeom prst="rect">
            <a:avLst/>
          </a:prstGeom>
        </p:spPr>
      </p:pic>
    </p:spTree>
    <p:extLst>
      <p:ext uri="{BB962C8B-B14F-4D97-AF65-F5344CB8AC3E}">
        <p14:creationId xmlns:p14="http://schemas.microsoft.com/office/powerpoint/2010/main" val="198786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a:xfrm>
            <a:off x="551696" y="367690"/>
            <a:ext cx="11029616" cy="1013800"/>
          </a:xfrm>
        </p:spPr>
        <p:txBody>
          <a:bodyPr/>
          <a:lstStyle/>
          <a:p>
            <a:r>
              <a:rPr lang="en-SG" sz="3200" dirty="0"/>
              <a:t>What is a data warehouse</a:t>
            </a:r>
            <a:r>
              <a:rPr lang="en-SG" dirty="0"/>
              <a:t>?</a:t>
            </a:r>
          </a:p>
        </p:txBody>
      </p:sp>
      <p:sp>
        <p:nvSpPr>
          <p:cNvPr id="59" name="Flowchart: Magnetic Disk 58"/>
          <p:cNvSpPr/>
          <p:nvPr/>
        </p:nvSpPr>
        <p:spPr>
          <a:xfrm>
            <a:off x="5171862" y="2851515"/>
            <a:ext cx="2133600" cy="78274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vert="horz" rtlCol="0" anchor="ctr"/>
          <a:lstStyle/>
          <a:p>
            <a:pPr algn="ctr"/>
            <a:r>
              <a:rPr lang="en-SG" b="1" dirty="0"/>
              <a:t>Data Warehouse</a:t>
            </a:r>
          </a:p>
        </p:txBody>
      </p:sp>
      <p:pic>
        <p:nvPicPr>
          <p:cNvPr id="60" name="Picture 59"/>
          <p:cNvPicPr>
            <a:picLocks noChangeAspect="1"/>
          </p:cNvPicPr>
          <p:nvPr/>
        </p:nvPicPr>
        <p:blipFill rotWithShape="1">
          <a:blip r:embed="rId2" cstate="print">
            <a:extLst>
              <a:ext uri="{28A0092B-C50C-407E-A947-70E740481C1C}">
                <a14:useLocalDpi xmlns:a14="http://schemas.microsoft.com/office/drawing/2010/main" val="0"/>
              </a:ext>
            </a:extLst>
          </a:blip>
          <a:srcRect t="-18681" b="-18681"/>
          <a:stretch/>
        </p:blipFill>
        <p:spPr>
          <a:xfrm>
            <a:off x="1419073" y="1851959"/>
            <a:ext cx="1374321" cy="1374321"/>
          </a:xfrm>
          <a:prstGeom prst="ellipse">
            <a:avLst/>
          </a:prstGeom>
          <a:ln w="3175">
            <a:solidFill>
              <a:schemeClr val="tx1"/>
            </a:solidFill>
          </a:ln>
        </p:spPr>
      </p:pic>
      <p:sp>
        <p:nvSpPr>
          <p:cNvPr id="61" name="TextBox 60"/>
          <p:cNvSpPr txBox="1"/>
          <p:nvPr/>
        </p:nvSpPr>
        <p:spPr>
          <a:xfrm>
            <a:off x="-166818" y="2015899"/>
            <a:ext cx="2082800" cy="523220"/>
          </a:xfrm>
          <a:prstGeom prst="rect">
            <a:avLst/>
          </a:prstGeom>
          <a:noFill/>
        </p:spPr>
        <p:txBody>
          <a:bodyPr wrap="square" rtlCol="0">
            <a:spAutoFit/>
          </a:bodyPr>
          <a:lstStyle/>
          <a:p>
            <a:pPr algn="ctr"/>
            <a:r>
              <a:rPr lang="en-SG" sz="1400" b="1" dirty="0"/>
              <a:t>Data from</a:t>
            </a:r>
            <a:br>
              <a:rPr lang="en-SG" sz="1400" b="1" dirty="0"/>
            </a:br>
            <a:r>
              <a:rPr lang="en-SG" sz="1400" b="1" dirty="0"/>
              <a:t>Point-Of-Sales systems</a:t>
            </a:r>
          </a:p>
        </p:txBody>
      </p:sp>
      <p:pic>
        <p:nvPicPr>
          <p:cNvPr id="62" name="Picture 61"/>
          <p:cNvPicPr>
            <a:picLocks noChangeAspect="1"/>
          </p:cNvPicPr>
          <p:nvPr/>
        </p:nvPicPr>
        <p:blipFill rotWithShape="1">
          <a:blip r:embed="rId3" cstate="print">
            <a:extLst>
              <a:ext uri="{28A0092B-C50C-407E-A947-70E740481C1C}">
                <a14:useLocalDpi xmlns:a14="http://schemas.microsoft.com/office/drawing/2010/main" val="0"/>
              </a:ext>
            </a:extLst>
          </a:blip>
          <a:srcRect l="18254" r="18254"/>
          <a:stretch/>
        </p:blipFill>
        <p:spPr>
          <a:xfrm>
            <a:off x="1748538" y="3638983"/>
            <a:ext cx="1374321" cy="1374321"/>
          </a:xfrm>
          <a:prstGeom prst="ellipse">
            <a:avLst/>
          </a:prstGeom>
          <a:ln w="3175">
            <a:solidFill>
              <a:schemeClr val="tx1"/>
            </a:solidFill>
          </a:ln>
        </p:spPr>
      </p:pic>
      <p:sp>
        <p:nvSpPr>
          <p:cNvPr id="63" name="TextBox 62"/>
          <p:cNvSpPr txBox="1"/>
          <p:nvPr/>
        </p:nvSpPr>
        <p:spPr>
          <a:xfrm>
            <a:off x="1564634" y="5066303"/>
            <a:ext cx="1794328" cy="523220"/>
          </a:xfrm>
          <a:prstGeom prst="rect">
            <a:avLst/>
          </a:prstGeom>
          <a:noFill/>
        </p:spPr>
        <p:txBody>
          <a:bodyPr wrap="square" rtlCol="0">
            <a:spAutoFit/>
          </a:bodyPr>
          <a:lstStyle/>
          <a:p>
            <a:pPr algn="ctr"/>
            <a:r>
              <a:rPr lang="en-SG" sz="1400" b="1" dirty="0"/>
              <a:t>Data from</a:t>
            </a:r>
            <a:br>
              <a:rPr lang="en-SG" sz="1400" b="1" dirty="0"/>
            </a:br>
            <a:r>
              <a:rPr lang="en-SG" sz="1400" b="1" dirty="0"/>
              <a:t>online-orders</a:t>
            </a:r>
          </a:p>
        </p:txBody>
      </p:sp>
      <p:pic>
        <p:nvPicPr>
          <p:cNvPr id="64" name="Picture 63"/>
          <p:cNvPicPr>
            <a:picLocks noChangeAspect="1"/>
          </p:cNvPicPr>
          <p:nvPr/>
        </p:nvPicPr>
        <p:blipFill rotWithShape="1">
          <a:blip r:embed="rId4">
            <a:extLst>
              <a:ext uri="{28A0092B-C50C-407E-A947-70E740481C1C}">
                <a14:useLocalDpi xmlns:a14="http://schemas.microsoft.com/office/drawing/2010/main" val="0"/>
              </a:ext>
            </a:extLst>
          </a:blip>
          <a:srcRect l="16843" r="16843"/>
          <a:stretch/>
        </p:blipFill>
        <p:spPr>
          <a:xfrm>
            <a:off x="9501373" y="2018419"/>
            <a:ext cx="1412405" cy="1412405"/>
          </a:xfrm>
          <a:prstGeom prst="ellipse">
            <a:avLst/>
          </a:prstGeom>
          <a:ln w="3175">
            <a:solidFill>
              <a:schemeClr val="tx1"/>
            </a:solidFill>
          </a:ln>
        </p:spPr>
      </p:pic>
      <p:pic>
        <p:nvPicPr>
          <p:cNvPr id="65" name="Picture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2963" y="3876476"/>
            <a:ext cx="1382353" cy="1412405"/>
          </a:xfrm>
          <a:prstGeom prst="ellipse">
            <a:avLst/>
          </a:prstGeom>
          <a:ln w="3175">
            <a:solidFill>
              <a:schemeClr val="tx1"/>
            </a:solidFill>
          </a:ln>
        </p:spPr>
      </p:pic>
      <p:pic>
        <p:nvPicPr>
          <p:cNvPr id="66" name="Picture 65"/>
          <p:cNvPicPr>
            <a:picLocks noChangeAspect="1"/>
          </p:cNvPicPr>
          <p:nvPr/>
        </p:nvPicPr>
        <p:blipFill rotWithShape="1">
          <a:blip r:embed="rId6">
            <a:extLst>
              <a:ext uri="{28A0092B-C50C-407E-A947-70E740481C1C}">
                <a14:useLocalDpi xmlns:a14="http://schemas.microsoft.com/office/drawing/2010/main" val="0"/>
              </a:ext>
            </a:extLst>
          </a:blip>
          <a:srcRect l="25622" r="25622"/>
          <a:stretch/>
        </p:blipFill>
        <p:spPr>
          <a:xfrm>
            <a:off x="3890538" y="4387311"/>
            <a:ext cx="1404883" cy="1404883"/>
          </a:xfrm>
          <a:prstGeom prst="ellipse">
            <a:avLst/>
          </a:prstGeom>
          <a:ln w="3175">
            <a:solidFill>
              <a:schemeClr val="tx1"/>
            </a:solidFill>
          </a:ln>
        </p:spPr>
      </p:pic>
      <p:sp>
        <p:nvSpPr>
          <p:cNvPr id="67" name="TextBox 66"/>
          <p:cNvSpPr txBox="1"/>
          <p:nvPr/>
        </p:nvSpPr>
        <p:spPr>
          <a:xfrm>
            <a:off x="3179899" y="6044575"/>
            <a:ext cx="2082800" cy="523220"/>
          </a:xfrm>
          <a:prstGeom prst="rect">
            <a:avLst/>
          </a:prstGeom>
          <a:noFill/>
        </p:spPr>
        <p:txBody>
          <a:bodyPr wrap="square" rtlCol="0">
            <a:spAutoFit/>
          </a:bodyPr>
          <a:lstStyle/>
          <a:p>
            <a:pPr algn="ctr"/>
            <a:r>
              <a:rPr lang="en-SG" sz="1400" b="1" dirty="0"/>
              <a:t>Data from</a:t>
            </a:r>
            <a:br>
              <a:rPr lang="en-SG" sz="1400" b="1" dirty="0"/>
            </a:br>
            <a:r>
              <a:rPr lang="en-SG" sz="1400" b="1" dirty="0"/>
              <a:t>HR database</a:t>
            </a:r>
          </a:p>
        </p:txBody>
      </p:sp>
      <p:pic>
        <p:nvPicPr>
          <p:cNvPr id="68" name="Picture 6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6314" y="1578606"/>
            <a:ext cx="1545178" cy="219075"/>
          </a:xfrm>
          <a:prstGeom prst="rect">
            <a:avLst/>
          </a:prstGeom>
        </p:spPr>
      </p:pic>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48538" y="5583131"/>
            <a:ext cx="1099457" cy="458107"/>
          </a:xfrm>
          <a:prstGeom prst="rect">
            <a:avLst/>
          </a:prstGeom>
        </p:spPr>
      </p:pic>
      <p:pic>
        <p:nvPicPr>
          <p:cNvPr id="70" name="Picture 6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59902" y="5792194"/>
            <a:ext cx="1197530" cy="498087"/>
          </a:xfrm>
          <a:prstGeom prst="rect">
            <a:avLst/>
          </a:prstGeom>
        </p:spPr>
      </p:pic>
      <p:pic>
        <p:nvPicPr>
          <p:cNvPr id="71" name="Picture 7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58140" y="1654750"/>
            <a:ext cx="609859" cy="301914"/>
          </a:xfrm>
          <a:prstGeom prst="rect">
            <a:avLst/>
          </a:prstGeom>
        </p:spPr>
      </p:pic>
      <p:cxnSp>
        <p:nvCxnSpPr>
          <p:cNvPr id="72" name="Straight Arrow Connector 71"/>
          <p:cNvCxnSpPr/>
          <p:nvPr/>
        </p:nvCxnSpPr>
        <p:spPr>
          <a:xfrm>
            <a:off x="3033111" y="2797261"/>
            <a:ext cx="1833995" cy="572326"/>
          </a:xfrm>
          <a:prstGeom prst="straightConnector1">
            <a:avLst/>
          </a:prstGeom>
          <a:ln w="63500">
            <a:tailEnd type="triangle"/>
          </a:ln>
        </p:spPr>
        <p:style>
          <a:lnRef idx="1">
            <a:schemeClr val="accent6"/>
          </a:lnRef>
          <a:fillRef idx="0">
            <a:schemeClr val="accent6"/>
          </a:fillRef>
          <a:effectRef idx="0">
            <a:schemeClr val="accent6"/>
          </a:effectRef>
          <a:fontRef idx="minor">
            <a:schemeClr val="tx1"/>
          </a:fontRef>
        </p:style>
      </p:cxnSp>
      <p:sp>
        <p:nvSpPr>
          <p:cNvPr id="73" name="TextBox 72"/>
          <p:cNvSpPr txBox="1"/>
          <p:nvPr/>
        </p:nvSpPr>
        <p:spPr>
          <a:xfrm>
            <a:off x="9303464" y="5329254"/>
            <a:ext cx="2082800" cy="523220"/>
          </a:xfrm>
          <a:prstGeom prst="rect">
            <a:avLst/>
          </a:prstGeom>
          <a:noFill/>
        </p:spPr>
        <p:txBody>
          <a:bodyPr wrap="square" rtlCol="0">
            <a:spAutoFit/>
          </a:bodyPr>
          <a:lstStyle/>
          <a:p>
            <a:pPr algn="ctr"/>
            <a:r>
              <a:rPr lang="en-SG" sz="1400" b="1" dirty="0"/>
              <a:t>Data from</a:t>
            </a:r>
            <a:br>
              <a:rPr lang="en-SG" sz="1400" b="1" dirty="0"/>
            </a:br>
            <a:r>
              <a:rPr lang="en-SG" sz="1400" b="1" dirty="0"/>
              <a:t>Marketing database</a:t>
            </a:r>
          </a:p>
        </p:txBody>
      </p:sp>
      <p:cxnSp>
        <p:nvCxnSpPr>
          <p:cNvPr id="74" name="Straight Arrow Connector 73"/>
          <p:cNvCxnSpPr/>
          <p:nvPr/>
        </p:nvCxnSpPr>
        <p:spPr>
          <a:xfrm flipV="1">
            <a:off x="3189537" y="3709169"/>
            <a:ext cx="1902240" cy="795965"/>
          </a:xfrm>
          <a:prstGeom prst="straightConnector1">
            <a:avLst/>
          </a:prstGeom>
          <a:ln w="63500">
            <a:tailEnd type="triangle"/>
          </a:ln>
        </p:spPr>
        <p:style>
          <a:lnRef idx="1">
            <a:schemeClr val="accent6"/>
          </a:lnRef>
          <a:fillRef idx="0">
            <a:schemeClr val="accent6"/>
          </a:fillRef>
          <a:effectRef idx="0">
            <a:schemeClr val="accent6"/>
          </a:effectRef>
          <a:fontRef idx="minor">
            <a:schemeClr val="tx1"/>
          </a:fontRef>
        </p:style>
      </p:cxnSp>
      <p:pic>
        <p:nvPicPr>
          <p:cNvPr id="75" name="Picture 7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95286" y="6450404"/>
            <a:ext cx="1435611" cy="496098"/>
          </a:xfrm>
          <a:prstGeom prst="rect">
            <a:avLst/>
          </a:prstGeom>
        </p:spPr>
      </p:pic>
      <p:cxnSp>
        <p:nvCxnSpPr>
          <p:cNvPr id="76" name="Straight Arrow Connector 75"/>
          <p:cNvCxnSpPr/>
          <p:nvPr/>
        </p:nvCxnSpPr>
        <p:spPr>
          <a:xfrm flipV="1">
            <a:off x="5317187" y="3852380"/>
            <a:ext cx="385506" cy="652754"/>
          </a:xfrm>
          <a:prstGeom prst="straightConnector1">
            <a:avLst/>
          </a:prstGeom>
          <a:ln w="63500">
            <a:tailEnd type="triangle"/>
          </a:ln>
        </p:spPr>
        <p:style>
          <a:lnRef idx="1">
            <a:schemeClr val="accent6"/>
          </a:lnRef>
          <a:fillRef idx="0">
            <a:schemeClr val="accent6"/>
          </a:fillRef>
          <a:effectRef idx="0">
            <a:schemeClr val="accent6"/>
          </a:effectRef>
          <a:fontRef idx="minor">
            <a:schemeClr val="tx1"/>
          </a:fontRef>
        </p:style>
      </p:cxnSp>
      <p:cxnSp>
        <p:nvCxnSpPr>
          <p:cNvPr id="77" name="Straight Arrow Connector 76"/>
          <p:cNvCxnSpPr/>
          <p:nvPr/>
        </p:nvCxnSpPr>
        <p:spPr>
          <a:xfrm flipH="1">
            <a:off x="7417110" y="2731559"/>
            <a:ext cx="1833995" cy="572326"/>
          </a:xfrm>
          <a:prstGeom prst="straightConnector1">
            <a:avLst/>
          </a:prstGeom>
          <a:ln w="63500">
            <a:tailEnd type="triangle"/>
          </a:ln>
        </p:spPr>
        <p:style>
          <a:lnRef idx="1">
            <a:schemeClr val="accent6"/>
          </a:lnRef>
          <a:fillRef idx="0">
            <a:schemeClr val="accent6"/>
          </a:fillRef>
          <a:effectRef idx="0">
            <a:schemeClr val="accent6"/>
          </a:effectRef>
          <a:fontRef idx="minor">
            <a:schemeClr val="tx1"/>
          </a:fontRef>
        </p:style>
      </p:cxnSp>
      <p:cxnSp>
        <p:nvCxnSpPr>
          <p:cNvPr id="78" name="Straight Arrow Connector 77"/>
          <p:cNvCxnSpPr/>
          <p:nvPr/>
        </p:nvCxnSpPr>
        <p:spPr>
          <a:xfrm flipH="1" flipV="1">
            <a:off x="7401224" y="3663536"/>
            <a:ext cx="1902240" cy="795965"/>
          </a:xfrm>
          <a:prstGeom prst="straightConnector1">
            <a:avLst/>
          </a:prstGeom>
          <a:ln w="63500">
            <a:tailEnd type="triangle"/>
          </a:ln>
        </p:spPr>
        <p:style>
          <a:lnRef idx="1">
            <a:schemeClr val="accent6"/>
          </a:lnRef>
          <a:fillRef idx="0">
            <a:schemeClr val="accent6"/>
          </a:fillRef>
          <a:effectRef idx="0">
            <a:schemeClr val="accent6"/>
          </a:effectRef>
          <a:fontRef idx="minor">
            <a:schemeClr val="tx1"/>
          </a:fontRef>
        </p:style>
      </p:cxnSp>
      <p:sp>
        <p:nvSpPr>
          <p:cNvPr id="79" name="TextBox 78"/>
          <p:cNvSpPr txBox="1"/>
          <p:nvPr/>
        </p:nvSpPr>
        <p:spPr>
          <a:xfrm>
            <a:off x="3770847" y="1694766"/>
            <a:ext cx="5186035" cy="1200329"/>
          </a:xfrm>
          <a:prstGeom prst="rect">
            <a:avLst/>
          </a:prstGeom>
          <a:noFill/>
          <a:ln>
            <a:solidFill>
              <a:schemeClr val="accent6"/>
            </a:solidFill>
            <a:prstDash val="dash"/>
          </a:ln>
        </p:spPr>
        <p:txBody>
          <a:bodyPr wrap="none" rtlCol="0">
            <a:spAutoFit/>
          </a:bodyPr>
          <a:lstStyle/>
          <a:p>
            <a:pPr algn="ctr"/>
            <a:r>
              <a:rPr lang="en-SG" sz="1800" dirty="0"/>
              <a:t>A Data Warehouse </a:t>
            </a:r>
            <a:r>
              <a:rPr lang="en-SG" sz="1800" dirty="0">
                <a:solidFill>
                  <a:srgbClr val="C00000"/>
                </a:solidFill>
              </a:rPr>
              <a:t>integrates</a:t>
            </a:r>
            <a:r>
              <a:rPr lang="en-SG" sz="1800" dirty="0"/>
              <a:t> data from </a:t>
            </a:r>
            <a:br>
              <a:rPr lang="en-SG" sz="1800" dirty="0"/>
            </a:br>
            <a:r>
              <a:rPr lang="en-SG" sz="1800" dirty="0"/>
              <a:t>an organisation’s </a:t>
            </a:r>
            <a:r>
              <a:rPr lang="en-SG" sz="1800" b="1" dirty="0">
                <a:solidFill>
                  <a:schemeClr val="accent5">
                    <a:lumMod val="75000"/>
                  </a:schemeClr>
                </a:solidFill>
              </a:rPr>
              <a:t>internal operational systems</a:t>
            </a:r>
            <a:br>
              <a:rPr lang="en-SG" sz="1800" dirty="0"/>
            </a:br>
            <a:r>
              <a:rPr lang="en-SG" sz="1800" dirty="0"/>
              <a:t>as well as data from </a:t>
            </a:r>
            <a:r>
              <a:rPr lang="en-SG" sz="1800" b="1" dirty="0">
                <a:solidFill>
                  <a:srgbClr val="00B0F0"/>
                </a:solidFill>
              </a:rPr>
              <a:t>external sources</a:t>
            </a:r>
            <a:br>
              <a:rPr lang="en-SG" sz="1800" b="1" dirty="0">
                <a:solidFill>
                  <a:srgbClr val="00B0F0"/>
                </a:solidFill>
              </a:rPr>
            </a:br>
            <a:r>
              <a:rPr lang="en-SG" sz="1800" dirty="0"/>
              <a:t>such as social media or partner and government </a:t>
            </a:r>
          </a:p>
        </p:txBody>
      </p:sp>
      <p:pic>
        <p:nvPicPr>
          <p:cNvPr id="80" name="Picture 79"/>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7407425" y="4456228"/>
            <a:ext cx="1374321" cy="1374321"/>
          </a:xfrm>
          <a:prstGeom prst="ellipse">
            <a:avLst/>
          </a:prstGeom>
          <a:ln w="3175">
            <a:solidFill>
              <a:schemeClr val="tx1"/>
            </a:solidFill>
          </a:ln>
        </p:spPr>
      </p:pic>
      <p:cxnSp>
        <p:nvCxnSpPr>
          <p:cNvPr id="81" name="Straight Arrow Connector 80"/>
          <p:cNvCxnSpPr/>
          <p:nvPr/>
        </p:nvCxnSpPr>
        <p:spPr>
          <a:xfrm flipH="1" flipV="1">
            <a:off x="6940593" y="3897372"/>
            <a:ext cx="385506" cy="652754"/>
          </a:xfrm>
          <a:prstGeom prst="straightConnector1">
            <a:avLst/>
          </a:prstGeom>
          <a:ln w="63500">
            <a:solidFill>
              <a:srgbClr val="00B0F0"/>
            </a:solidFill>
            <a:tailEnd type="triangle"/>
          </a:ln>
        </p:spPr>
        <p:style>
          <a:lnRef idx="1">
            <a:schemeClr val="accent6"/>
          </a:lnRef>
          <a:fillRef idx="0">
            <a:schemeClr val="accent6"/>
          </a:fillRef>
          <a:effectRef idx="0">
            <a:schemeClr val="accent6"/>
          </a:effectRef>
          <a:fontRef idx="minor">
            <a:schemeClr val="tx1"/>
          </a:fontRef>
        </p:style>
      </p:cxnSp>
      <p:sp>
        <p:nvSpPr>
          <p:cNvPr id="82" name="TextBox 81"/>
          <p:cNvSpPr txBox="1"/>
          <p:nvPr/>
        </p:nvSpPr>
        <p:spPr>
          <a:xfrm>
            <a:off x="7823641" y="5920370"/>
            <a:ext cx="1427463" cy="954107"/>
          </a:xfrm>
          <a:prstGeom prst="rect">
            <a:avLst/>
          </a:prstGeom>
          <a:noFill/>
        </p:spPr>
        <p:txBody>
          <a:bodyPr wrap="square" rtlCol="0">
            <a:spAutoFit/>
          </a:bodyPr>
          <a:lstStyle>
            <a:defPPr>
              <a:defRPr lang="en-US"/>
            </a:defPPr>
            <a:lvl1pPr algn="ctr">
              <a:defRPr sz="1400" b="1"/>
            </a:lvl1pPr>
          </a:lstStyle>
          <a:p>
            <a:r>
              <a:rPr lang="en-SG"/>
              <a:t>Data from social media (unstructured data)</a:t>
            </a:r>
            <a:endParaRPr lang="en-SG" dirty="0"/>
          </a:p>
        </p:txBody>
      </p:sp>
      <p:pic>
        <p:nvPicPr>
          <p:cNvPr id="83" name="Picture 82"/>
          <p:cNvPicPr>
            <a:picLocks noChangeAspect="1"/>
          </p:cNvPicPr>
          <p:nvPr/>
        </p:nvPicPr>
        <p:blipFill rotWithShape="1">
          <a:blip r:embed="rId13">
            <a:extLst>
              <a:ext uri="{28A0092B-C50C-407E-A947-70E740481C1C}">
                <a14:useLocalDpi xmlns:a14="http://schemas.microsoft.com/office/drawing/2010/main" val="0"/>
              </a:ext>
            </a:extLst>
          </a:blip>
          <a:srcRect l="1178" t="-58230" r="5264" b="-55090"/>
          <a:stretch/>
        </p:blipFill>
        <p:spPr>
          <a:xfrm>
            <a:off x="5648205" y="4652064"/>
            <a:ext cx="1204045" cy="1204045"/>
          </a:xfrm>
          <a:prstGeom prst="ellipse">
            <a:avLst/>
          </a:prstGeom>
          <a:ln w="3175">
            <a:solidFill>
              <a:schemeClr val="tx1"/>
            </a:solidFill>
          </a:ln>
        </p:spPr>
      </p:pic>
      <p:cxnSp>
        <p:nvCxnSpPr>
          <p:cNvPr id="84" name="Straight Arrow Connector 83"/>
          <p:cNvCxnSpPr/>
          <p:nvPr/>
        </p:nvCxnSpPr>
        <p:spPr>
          <a:xfrm flipV="1">
            <a:off x="6199376" y="3842712"/>
            <a:ext cx="0" cy="613516"/>
          </a:xfrm>
          <a:prstGeom prst="straightConnector1">
            <a:avLst/>
          </a:prstGeom>
          <a:ln w="63500">
            <a:solidFill>
              <a:srgbClr val="00B0F0"/>
            </a:solidFill>
            <a:tailEnd type="triangle"/>
          </a:ln>
        </p:spPr>
        <p:style>
          <a:lnRef idx="1">
            <a:schemeClr val="accent6"/>
          </a:lnRef>
          <a:fillRef idx="0">
            <a:schemeClr val="accent6"/>
          </a:fillRef>
          <a:effectRef idx="0">
            <a:schemeClr val="accent6"/>
          </a:effectRef>
          <a:fontRef idx="minor">
            <a:schemeClr val="tx1"/>
          </a:fontRef>
        </p:style>
      </p:cxnSp>
      <p:sp>
        <p:nvSpPr>
          <p:cNvPr id="85" name="TextBox 84"/>
          <p:cNvSpPr txBox="1"/>
          <p:nvPr/>
        </p:nvSpPr>
        <p:spPr>
          <a:xfrm>
            <a:off x="5209883" y="6125707"/>
            <a:ext cx="2082800" cy="738664"/>
          </a:xfrm>
          <a:prstGeom prst="rect">
            <a:avLst/>
          </a:prstGeom>
          <a:noFill/>
        </p:spPr>
        <p:txBody>
          <a:bodyPr wrap="square" rtlCol="0">
            <a:spAutoFit/>
          </a:bodyPr>
          <a:lstStyle/>
          <a:p>
            <a:pPr algn="ctr"/>
            <a:r>
              <a:rPr lang="en-SG" sz="1400" b="1"/>
              <a:t>Data from</a:t>
            </a:r>
            <a:br>
              <a:rPr lang="en-SG" sz="1400" b="1"/>
            </a:br>
            <a:r>
              <a:rPr lang="en-SG" sz="1400" b="1"/>
              <a:t>government</a:t>
            </a:r>
            <a:br>
              <a:rPr lang="en-SG" sz="1400" b="1"/>
            </a:br>
            <a:r>
              <a:rPr lang="en-SG" sz="1400" b="1"/>
              <a:t>(data.gov.sg)</a:t>
            </a:r>
            <a:endParaRPr lang="en-SG" sz="1400" b="1" dirty="0"/>
          </a:p>
        </p:txBody>
      </p:sp>
    </p:spTree>
    <p:extLst>
      <p:ext uri="{BB962C8B-B14F-4D97-AF65-F5344CB8AC3E}">
        <p14:creationId xmlns:p14="http://schemas.microsoft.com/office/powerpoint/2010/main" val="1721870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Dimensional Model – Slowly Changing Dimension</a:t>
            </a:r>
          </a:p>
        </p:txBody>
      </p:sp>
      <p:sp>
        <p:nvSpPr>
          <p:cNvPr id="3" name="Text Placeholder 2"/>
          <p:cNvSpPr>
            <a:spLocks noGrp="1"/>
          </p:cNvSpPr>
          <p:nvPr>
            <p:ph type="body" idx="1"/>
          </p:nvPr>
        </p:nvSpPr>
        <p:spPr>
          <a:xfrm>
            <a:off x="581192" y="2180496"/>
            <a:ext cx="4413595" cy="3975348"/>
          </a:xfrm>
        </p:spPr>
        <p:txBody>
          <a:bodyPr/>
          <a:lstStyle/>
          <a:p>
            <a:r>
              <a:rPr lang="en-US" sz="2000" b="1" dirty="0"/>
              <a:t>Type 3</a:t>
            </a:r>
            <a:r>
              <a:rPr lang="en-US" sz="2000" dirty="0"/>
              <a:t> - Adding a new column.</a:t>
            </a:r>
          </a:p>
          <a:p>
            <a:pPr marL="41656" indent="0">
              <a:buNone/>
            </a:pPr>
            <a:endParaRPr lang="en-US" sz="2000" dirty="0"/>
          </a:p>
          <a:p>
            <a:pPr marL="41656" indent="0">
              <a:buNone/>
            </a:pPr>
            <a:r>
              <a:rPr lang="en-US" sz="2000" dirty="0"/>
              <a:t>In this type usually only the current and previous value of dimension is kept in the database. The new value is loaded into 'current/new' column and the old one into 'old/previous' column. </a:t>
            </a:r>
          </a:p>
          <a:p>
            <a:pPr marL="41656" indent="0">
              <a:buNone/>
            </a:pPr>
            <a:endParaRPr lang="en-US" sz="2000" dirty="0"/>
          </a:p>
          <a:p>
            <a:pPr marL="41656" indent="0">
              <a:buNone/>
            </a:pPr>
            <a:r>
              <a:rPr lang="en-US" sz="2000" dirty="0"/>
              <a:t>Generally the history is limited to the number of column created for storing historical data. This is the least commonly needed technique.</a:t>
            </a:r>
            <a:endParaRPr lang="en-SG" sz="2000" dirty="0"/>
          </a:p>
        </p:txBody>
      </p:sp>
      <p:pic>
        <p:nvPicPr>
          <p:cNvPr id="4" name="Picture 3"/>
          <p:cNvPicPr>
            <a:picLocks noChangeAspect="1"/>
          </p:cNvPicPr>
          <p:nvPr/>
        </p:nvPicPr>
        <p:blipFill>
          <a:blip r:embed="rId2"/>
          <a:stretch>
            <a:fillRect/>
          </a:stretch>
        </p:blipFill>
        <p:spPr>
          <a:xfrm>
            <a:off x="5143333" y="1978895"/>
            <a:ext cx="6467475" cy="4276725"/>
          </a:xfrm>
          <a:prstGeom prst="rect">
            <a:avLst/>
          </a:prstGeom>
        </p:spPr>
      </p:pic>
    </p:spTree>
    <p:extLst>
      <p:ext uri="{BB962C8B-B14F-4D97-AF65-F5344CB8AC3E}">
        <p14:creationId xmlns:p14="http://schemas.microsoft.com/office/powerpoint/2010/main" val="65096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Dimensional Model – Slowly Changing Dimension</a:t>
            </a:r>
          </a:p>
        </p:txBody>
      </p:sp>
      <p:sp>
        <p:nvSpPr>
          <p:cNvPr id="3" name="Text Placeholder 2"/>
          <p:cNvSpPr>
            <a:spLocks noGrp="1"/>
          </p:cNvSpPr>
          <p:nvPr>
            <p:ph type="body" idx="1"/>
          </p:nvPr>
        </p:nvSpPr>
        <p:spPr>
          <a:xfrm>
            <a:off x="581193" y="2180496"/>
            <a:ext cx="4384098" cy="3581207"/>
          </a:xfrm>
        </p:spPr>
        <p:txBody>
          <a:bodyPr/>
          <a:lstStyle/>
          <a:p>
            <a:r>
              <a:rPr lang="en-US" sz="2000" b="1" dirty="0"/>
              <a:t>Type 4</a:t>
            </a:r>
            <a:r>
              <a:rPr lang="en-US" sz="2000" dirty="0"/>
              <a:t> - Using historical table.</a:t>
            </a:r>
          </a:p>
          <a:p>
            <a:endParaRPr lang="en-US" sz="2000" dirty="0"/>
          </a:p>
          <a:p>
            <a:pPr marL="41656" indent="0">
              <a:buNone/>
            </a:pPr>
            <a:r>
              <a:rPr lang="en-US" sz="2000" dirty="0"/>
              <a:t>In this method a separate historical table is used to track all dimension's attribute historical changes for each of the dimension. </a:t>
            </a:r>
          </a:p>
          <a:p>
            <a:pPr marL="41656" indent="0">
              <a:buNone/>
            </a:pPr>
            <a:endParaRPr lang="en-US" sz="2000" dirty="0"/>
          </a:p>
          <a:p>
            <a:pPr marL="41656" indent="0">
              <a:buNone/>
            </a:pPr>
            <a:r>
              <a:rPr lang="en-US" sz="2000" dirty="0"/>
              <a:t>The 'main' dimension table keeps only the current data e.g. customer and </a:t>
            </a:r>
            <a:r>
              <a:rPr lang="en-US" sz="2000" dirty="0" err="1"/>
              <a:t>customer_history</a:t>
            </a:r>
            <a:r>
              <a:rPr lang="en-US" sz="2000" dirty="0"/>
              <a:t> tables.</a:t>
            </a:r>
            <a:endParaRPr lang="en-SG" sz="2000" dirty="0"/>
          </a:p>
        </p:txBody>
      </p:sp>
      <p:pic>
        <p:nvPicPr>
          <p:cNvPr id="4" name="Picture 3"/>
          <p:cNvPicPr>
            <a:picLocks noChangeAspect="1"/>
          </p:cNvPicPr>
          <p:nvPr/>
        </p:nvPicPr>
        <p:blipFill>
          <a:blip r:embed="rId2"/>
          <a:stretch>
            <a:fillRect/>
          </a:stretch>
        </p:blipFill>
        <p:spPr>
          <a:xfrm>
            <a:off x="5487819" y="2005780"/>
            <a:ext cx="6015615" cy="4249993"/>
          </a:xfrm>
          <a:prstGeom prst="rect">
            <a:avLst/>
          </a:prstGeom>
        </p:spPr>
      </p:pic>
    </p:spTree>
    <p:extLst>
      <p:ext uri="{BB962C8B-B14F-4D97-AF65-F5344CB8AC3E}">
        <p14:creationId xmlns:p14="http://schemas.microsoft.com/office/powerpoint/2010/main" val="2732935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Dimensional Model – Slowly Changing Dimension</a:t>
            </a:r>
          </a:p>
        </p:txBody>
      </p:sp>
      <p:sp>
        <p:nvSpPr>
          <p:cNvPr id="3" name="Text Placeholder 2"/>
          <p:cNvSpPr>
            <a:spLocks noGrp="1"/>
          </p:cNvSpPr>
          <p:nvPr>
            <p:ph type="body" idx="1"/>
          </p:nvPr>
        </p:nvSpPr>
        <p:spPr>
          <a:xfrm>
            <a:off x="422787" y="1897626"/>
            <a:ext cx="7688824" cy="3700533"/>
          </a:xfrm>
        </p:spPr>
        <p:txBody>
          <a:bodyPr/>
          <a:lstStyle/>
          <a:p>
            <a:pPr fontAlgn="base"/>
            <a:r>
              <a:rPr lang="en-US" sz="2000" b="1" dirty="0"/>
              <a:t>Type 5</a:t>
            </a:r>
            <a:r>
              <a:rPr lang="en-US" sz="2000" dirty="0"/>
              <a:t> - Combine approaches of types 1,2,3.</a:t>
            </a:r>
          </a:p>
          <a:p>
            <a:pPr marL="41656" indent="0" fontAlgn="base">
              <a:buNone/>
            </a:pPr>
            <a:r>
              <a:rPr lang="en-US" sz="2000" dirty="0"/>
              <a:t>In this type we have in dimension table such additional columns as:</a:t>
            </a:r>
          </a:p>
          <a:p>
            <a:pPr marL="41656" indent="0" fontAlgn="base">
              <a:buNone/>
            </a:pPr>
            <a:r>
              <a:rPr lang="en-US" sz="2000" dirty="0" err="1"/>
              <a:t>current_type</a:t>
            </a:r>
            <a:r>
              <a:rPr lang="en-US" sz="2000" dirty="0"/>
              <a:t> - for keeping current value of the attribute. All history records for given item of attribute have the same current value.</a:t>
            </a:r>
          </a:p>
          <a:p>
            <a:pPr marL="41656" indent="0" fontAlgn="base">
              <a:buNone/>
            </a:pPr>
            <a:r>
              <a:rPr lang="en-US" sz="2000" dirty="0" err="1"/>
              <a:t>historical_type</a:t>
            </a:r>
            <a:r>
              <a:rPr lang="en-US" sz="2000" dirty="0"/>
              <a:t> - for keeping historical value of the attribute. All history records for given item of attribute could have different values.</a:t>
            </a:r>
          </a:p>
          <a:p>
            <a:pPr lvl="1" fontAlgn="base">
              <a:buFont typeface="Arial" panose="020B0604020202020204" pitchFamily="34" charset="0"/>
              <a:buChar char="•"/>
            </a:pPr>
            <a:r>
              <a:rPr lang="en-US" sz="1600" dirty="0" err="1"/>
              <a:t>start_date</a:t>
            </a:r>
            <a:r>
              <a:rPr lang="en-US" sz="1600" dirty="0"/>
              <a:t> - for keeping start date of 'effective date' of attribute's history.</a:t>
            </a:r>
          </a:p>
          <a:p>
            <a:pPr lvl="1" fontAlgn="base">
              <a:buFont typeface="Arial" panose="020B0604020202020204" pitchFamily="34" charset="0"/>
              <a:buChar char="•"/>
            </a:pPr>
            <a:r>
              <a:rPr lang="en-US" sz="1600" dirty="0" err="1"/>
              <a:t>end_date</a:t>
            </a:r>
            <a:r>
              <a:rPr lang="en-US" sz="1600" dirty="0"/>
              <a:t> - for keeping end date of 'effective date' of attribute's history.</a:t>
            </a:r>
          </a:p>
          <a:p>
            <a:pPr lvl="1" fontAlgn="base">
              <a:buFont typeface="Arial" panose="020B0604020202020204" pitchFamily="34" charset="0"/>
              <a:buChar char="•"/>
            </a:pPr>
            <a:r>
              <a:rPr lang="en-US" sz="1600" dirty="0" err="1"/>
              <a:t>current_flag</a:t>
            </a:r>
            <a:r>
              <a:rPr lang="en-US" sz="1600" dirty="0"/>
              <a:t> - for keeping information about the most recent record.</a:t>
            </a:r>
          </a:p>
          <a:p>
            <a:endParaRPr lang="en-SG" dirty="0"/>
          </a:p>
        </p:txBody>
      </p:sp>
      <p:pic>
        <p:nvPicPr>
          <p:cNvPr id="4" name="Picture 3"/>
          <p:cNvPicPr>
            <a:picLocks noChangeAspect="1"/>
          </p:cNvPicPr>
          <p:nvPr/>
        </p:nvPicPr>
        <p:blipFill>
          <a:blip r:embed="rId2"/>
          <a:stretch>
            <a:fillRect/>
          </a:stretch>
        </p:blipFill>
        <p:spPr>
          <a:xfrm>
            <a:off x="891179" y="5244197"/>
            <a:ext cx="6355195" cy="1417650"/>
          </a:xfrm>
          <a:prstGeom prst="rect">
            <a:avLst/>
          </a:prstGeom>
        </p:spPr>
      </p:pic>
      <p:sp>
        <p:nvSpPr>
          <p:cNvPr id="5" name="Rectangle 4"/>
          <p:cNvSpPr/>
          <p:nvPr/>
        </p:nvSpPr>
        <p:spPr>
          <a:xfrm>
            <a:off x="7841554" y="4810333"/>
            <a:ext cx="4188542" cy="1938992"/>
          </a:xfrm>
          <a:prstGeom prst="rect">
            <a:avLst/>
          </a:prstGeom>
        </p:spPr>
        <p:txBody>
          <a:bodyPr wrap="square">
            <a:spAutoFit/>
          </a:bodyPr>
          <a:lstStyle/>
          <a:p>
            <a:r>
              <a:rPr lang="en-US" sz="2000" dirty="0">
                <a:solidFill>
                  <a:srgbClr val="777777"/>
                </a:solidFill>
                <a:latin typeface="Gill Sans" panose="020B0604020202020204" charset="0"/>
              </a:rPr>
              <a:t>In this method to capture attribute change we add a new record as in type 2. The </a:t>
            </a:r>
            <a:r>
              <a:rPr lang="en-US" sz="2000" dirty="0" err="1">
                <a:solidFill>
                  <a:srgbClr val="777777"/>
                </a:solidFill>
                <a:latin typeface="Gill Sans" panose="020B0604020202020204" charset="0"/>
              </a:rPr>
              <a:t>current_type</a:t>
            </a:r>
            <a:r>
              <a:rPr lang="en-US" sz="2000" dirty="0">
                <a:solidFill>
                  <a:srgbClr val="777777"/>
                </a:solidFill>
                <a:latin typeface="Gill Sans" panose="020B0604020202020204" charset="0"/>
              </a:rPr>
              <a:t> information is overwritten with the new one as in type 1. We store the history in a </a:t>
            </a:r>
            <a:r>
              <a:rPr lang="en-US" sz="2000" dirty="0" err="1">
                <a:solidFill>
                  <a:srgbClr val="777777"/>
                </a:solidFill>
                <a:latin typeface="Gill Sans" panose="020B0604020202020204" charset="0"/>
              </a:rPr>
              <a:t>historical_column</a:t>
            </a:r>
            <a:r>
              <a:rPr lang="en-US" sz="2000" dirty="0">
                <a:solidFill>
                  <a:srgbClr val="777777"/>
                </a:solidFill>
                <a:latin typeface="Gill Sans" panose="020B0604020202020204" charset="0"/>
              </a:rPr>
              <a:t> as in type 3.</a:t>
            </a:r>
            <a:endParaRPr lang="en-SG" sz="2000" dirty="0">
              <a:latin typeface="Gill Sans" panose="020B0604020202020204" charset="0"/>
            </a:endParaRPr>
          </a:p>
        </p:txBody>
      </p:sp>
    </p:spTree>
    <p:extLst>
      <p:ext uri="{BB962C8B-B14F-4D97-AF65-F5344CB8AC3E}">
        <p14:creationId xmlns:p14="http://schemas.microsoft.com/office/powerpoint/2010/main" val="400405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Dimension Model – Fast Changing Dimension</a:t>
            </a:r>
          </a:p>
        </p:txBody>
      </p:sp>
      <p:sp>
        <p:nvSpPr>
          <p:cNvPr id="3" name="Text Placeholder 2"/>
          <p:cNvSpPr>
            <a:spLocks noGrp="1"/>
          </p:cNvSpPr>
          <p:nvPr>
            <p:ph type="body" idx="1"/>
          </p:nvPr>
        </p:nvSpPr>
        <p:spPr>
          <a:xfrm>
            <a:off x="581193" y="2691773"/>
            <a:ext cx="11029615" cy="3678303"/>
          </a:xfrm>
        </p:spPr>
        <p:txBody>
          <a:bodyPr/>
          <a:lstStyle/>
          <a:p>
            <a:r>
              <a:rPr lang="en-US" sz="2800" dirty="0"/>
              <a:t>A dimension is a fast changing or rapidly changing dimension if one or more of its attributes in the table changes very fast and in many rows. </a:t>
            </a:r>
          </a:p>
          <a:p>
            <a:r>
              <a:rPr lang="en-US" sz="2800" dirty="0"/>
              <a:t>As you know slowly changing dimension type 2 is used to preserve the history for the changes. But the problem with type 2 is, with every change in the dimension attribute, it adds new row to the table. </a:t>
            </a:r>
          </a:p>
          <a:p>
            <a:r>
              <a:rPr lang="en-US" sz="2800" dirty="0"/>
              <a:t>If in case there are dimensions that are changing a lot, table become larger and may cause serious performance issues. Hence, use of the type 2 may not be the wise decision to implement the rapidly changing dimensions.</a:t>
            </a:r>
          </a:p>
          <a:p>
            <a:endParaRPr lang="en-SG" sz="2400" dirty="0"/>
          </a:p>
        </p:txBody>
      </p:sp>
    </p:spTree>
    <p:extLst>
      <p:ext uri="{BB962C8B-B14F-4D97-AF65-F5344CB8AC3E}">
        <p14:creationId xmlns:p14="http://schemas.microsoft.com/office/powerpoint/2010/main" val="24605138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Dimension Model – Fast Changing Dimension</a:t>
            </a:r>
          </a:p>
        </p:txBody>
      </p:sp>
      <p:sp>
        <p:nvSpPr>
          <p:cNvPr id="3" name="Text Placeholder 2"/>
          <p:cNvSpPr>
            <a:spLocks noGrp="1"/>
          </p:cNvSpPr>
          <p:nvPr>
            <p:ph type="body" idx="1"/>
          </p:nvPr>
        </p:nvSpPr>
        <p:spPr/>
        <p:txBody>
          <a:bodyPr/>
          <a:lstStyle/>
          <a:p>
            <a:r>
              <a:rPr lang="en-US" sz="2800" dirty="0"/>
              <a:t>Separate Rapidly Changing Attribute by Implementing Junk Dimension</a:t>
            </a:r>
          </a:p>
          <a:p>
            <a:endParaRPr lang="en-US" sz="2800" dirty="0"/>
          </a:p>
          <a:p>
            <a:r>
              <a:rPr lang="en-US" sz="2800" dirty="0"/>
              <a:t>There may be some attribute that may be changing rapidly and other not. The idea here is to separate the rapidly changing attribute from the slowly changing ones and move those attribute to another table called junk dimension and maintain the slowly changing attribute in same table. In this way, we can handle situation of increasing table size.</a:t>
            </a:r>
            <a:endParaRPr lang="en-SG" sz="2800" dirty="0"/>
          </a:p>
        </p:txBody>
      </p:sp>
    </p:spTree>
    <p:extLst>
      <p:ext uri="{BB962C8B-B14F-4D97-AF65-F5344CB8AC3E}">
        <p14:creationId xmlns:p14="http://schemas.microsoft.com/office/powerpoint/2010/main" val="38094843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Dimension Model – Fast Changing Dimension</a:t>
            </a:r>
          </a:p>
        </p:txBody>
      </p:sp>
      <p:graphicFrame>
        <p:nvGraphicFramePr>
          <p:cNvPr id="5" name="Table 4"/>
          <p:cNvGraphicFramePr>
            <a:graphicFrameLocks noGrp="1"/>
          </p:cNvGraphicFramePr>
          <p:nvPr>
            <p:extLst>
              <p:ext uri="{D42A27DB-BD31-4B8C-83A1-F6EECF244321}">
                <p14:modId xmlns:p14="http://schemas.microsoft.com/office/powerpoint/2010/main" val="961211600"/>
              </p:ext>
            </p:extLst>
          </p:nvPr>
        </p:nvGraphicFramePr>
        <p:xfrm>
          <a:off x="652411" y="1994075"/>
          <a:ext cx="1323873" cy="2026920"/>
        </p:xfrm>
        <a:graphic>
          <a:graphicData uri="http://schemas.openxmlformats.org/drawingml/2006/table">
            <a:tbl>
              <a:tblPr/>
              <a:tblGrid>
                <a:gridCol w="1323873">
                  <a:extLst>
                    <a:ext uri="{9D8B030D-6E8A-4147-A177-3AD203B41FA5}">
                      <a16:colId xmlns:a16="http://schemas.microsoft.com/office/drawing/2014/main" val="3015411004"/>
                    </a:ext>
                  </a:extLst>
                </a:gridCol>
              </a:tblGrid>
              <a:tr h="225989">
                <a:tc>
                  <a:txBody>
                    <a:bodyPr/>
                    <a:lstStyle/>
                    <a:p>
                      <a:pPr algn="l"/>
                      <a:r>
                        <a:rPr lang="en-SG" b="1" dirty="0">
                          <a:solidFill>
                            <a:srgbClr val="000000"/>
                          </a:solidFill>
                          <a:effectLst/>
                        </a:rPr>
                        <a:t>PATIENT</a:t>
                      </a:r>
                      <a:endParaRPr lang="en-SG" dirty="0">
                        <a:solidFill>
                          <a:srgbClr val="000000"/>
                        </a:solidFill>
                        <a:effectLst/>
                      </a:endParaRPr>
                    </a:p>
                  </a:txBody>
                  <a:tcPr marT="38100" marB="38100" anchor="ctr">
                    <a:lnL>
                      <a:noFill/>
                    </a:lnL>
                    <a:lnR>
                      <a:noFill/>
                    </a:lnR>
                    <a:lnT w="3175" cap="flat" cmpd="sng" algn="ctr">
                      <a:solidFill>
                        <a:srgbClr val="DDDDDD"/>
                      </a:solidFill>
                      <a:prstDash val="solid"/>
                      <a:round/>
                      <a:headEnd type="none" w="med" len="med"/>
                      <a:tailEnd type="none" w="med" len="med"/>
                    </a:lnT>
                    <a:lnB w="3175" cap="flat" cmpd="sng" algn="ctr">
                      <a:solidFill>
                        <a:srgbClr val="DDDDDD"/>
                      </a:solidFill>
                      <a:prstDash val="solid"/>
                      <a:round/>
                      <a:headEnd type="none" w="med" len="med"/>
                      <a:tailEnd type="none" w="med" len="med"/>
                    </a:lnB>
                    <a:solidFill>
                      <a:srgbClr val="FFC000"/>
                    </a:solidFill>
                  </a:tcPr>
                </a:tc>
                <a:extLst>
                  <a:ext uri="{0D108BD9-81ED-4DB2-BD59-A6C34878D82A}">
                    <a16:rowId xmlns:a16="http://schemas.microsoft.com/office/drawing/2014/main" val="3077872537"/>
                  </a:ext>
                </a:extLst>
              </a:tr>
              <a:tr h="0">
                <a:tc>
                  <a:txBody>
                    <a:bodyPr/>
                    <a:lstStyle/>
                    <a:p>
                      <a:pPr algn="l"/>
                      <a:r>
                        <a:rPr lang="en-SG" dirty="0" err="1">
                          <a:solidFill>
                            <a:srgbClr val="000000"/>
                          </a:solidFill>
                          <a:effectLst/>
                        </a:rPr>
                        <a:t>Patient_id</a:t>
                      </a:r>
                      <a:endParaRPr lang="en-SG" dirty="0">
                        <a:solidFill>
                          <a:srgbClr val="000000"/>
                        </a:solidFill>
                        <a:effectLst/>
                      </a:endParaRPr>
                    </a:p>
                  </a:txBody>
                  <a:tcPr marT="38100" marB="38100" anchor="ctr">
                    <a:lnL>
                      <a:noFill/>
                    </a:lnL>
                    <a:lnR>
                      <a:noFill/>
                    </a:lnR>
                    <a:lnT w="3175" cap="flat" cmpd="sng" algn="ctr">
                      <a:solidFill>
                        <a:srgbClr val="DDDDDD"/>
                      </a:solidFill>
                      <a:prstDash val="solid"/>
                      <a:round/>
                      <a:headEnd type="none" w="med" len="med"/>
                      <a:tailEnd type="none" w="med" len="med"/>
                    </a:lnT>
                    <a:lnB w="3175" cap="flat" cmpd="sng" algn="ctr">
                      <a:solidFill>
                        <a:srgbClr val="DDDDDD"/>
                      </a:solidFill>
                      <a:prstDash val="solid"/>
                      <a:round/>
                      <a:headEnd type="none" w="med" len="med"/>
                      <a:tailEnd type="none" w="med" len="med"/>
                    </a:lnB>
                    <a:solidFill>
                      <a:srgbClr val="FFC000"/>
                    </a:solidFill>
                  </a:tcPr>
                </a:tc>
                <a:extLst>
                  <a:ext uri="{0D108BD9-81ED-4DB2-BD59-A6C34878D82A}">
                    <a16:rowId xmlns:a16="http://schemas.microsoft.com/office/drawing/2014/main" val="1493330975"/>
                  </a:ext>
                </a:extLst>
              </a:tr>
              <a:tr h="0">
                <a:tc>
                  <a:txBody>
                    <a:bodyPr/>
                    <a:lstStyle/>
                    <a:p>
                      <a:pPr algn="l"/>
                      <a:r>
                        <a:rPr lang="en-SG" dirty="0">
                          <a:solidFill>
                            <a:srgbClr val="000000"/>
                          </a:solidFill>
                          <a:effectLst/>
                        </a:rPr>
                        <a:t>Name</a:t>
                      </a:r>
                    </a:p>
                  </a:txBody>
                  <a:tcPr marT="38100" marB="38100" anchor="ctr">
                    <a:lnL>
                      <a:noFill/>
                    </a:lnL>
                    <a:lnR>
                      <a:noFill/>
                    </a:lnR>
                    <a:lnT w="3175" cap="flat" cmpd="sng" algn="ctr">
                      <a:solidFill>
                        <a:srgbClr val="DDDDDD"/>
                      </a:solidFill>
                      <a:prstDash val="solid"/>
                      <a:round/>
                      <a:headEnd type="none" w="med" len="med"/>
                      <a:tailEnd type="none" w="med" len="med"/>
                    </a:lnT>
                    <a:lnB w="3175" cap="flat" cmpd="sng" algn="ctr">
                      <a:solidFill>
                        <a:srgbClr val="DDDDDD"/>
                      </a:solidFill>
                      <a:prstDash val="solid"/>
                      <a:round/>
                      <a:headEnd type="none" w="med" len="med"/>
                      <a:tailEnd type="none" w="med" len="med"/>
                    </a:lnB>
                    <a:solidFill>
                      <a:srgbClr val="FFC000"/>
                    </a:solidFill>
                  </a:tcPr>
                </a:tc>
                <a:extLst>
                  <a:ext uri="{0D108BD9-81ED-4DB2-BD59-A6C34878D82A}">
                    <a16:rowId xmlns:a16="http://schemas.microsoft.com/office/drawing/2014/main" val="2562310706"/>
                  </a:ext>
                </a:extLst>
              </a:tr>
              <a:tr h="0">
                <a:tc>
                  <a:txBody>
                    <a:bodyPr/>
                    <a:lstStyle/>
                    <a:p>
                      <a:pPr algn="l"/>
                      <a:r>
                        <a:rPr lang="en-SG">
                          <a:solidFill>
                            <a:srgbClr val="000000"/>
                          </a:solidFill>
                          <a:effectLst/>
                        </a:rPr>
                        <a:t>Gender</a:t>
                      </a:r>
                    </a:p>
                  </a:txBody>
                  <a:tcPr marT="38100" marB="38100" anchor="ctr">
                    <a:lnL>
                      <a:noFill/>
                    </a:lnL>
                    <a:lnR>
                      <a:noFill/>
                    </a:lnR>
                    <a:lnT w="3175" cap="flat" cmpd="sng" algn="ctr">
                      <a:solidFill>
                        <a:srgbClr val="DDDDDD"/>
                      </a:solidFill>
                      <a:prstDash val="solid"/>
                      <a:round/>
                      <a:headEnd type="none" w="med" len="med"/>
                      <a:tailEnd type="none" w="med" len="med"/>
                    </a:lnT>
                    <a:lnB w="3175" cap="flat" cmpd="sng" algn="ctr">
                      <a:solidFill>
                        <a:srgbClr val="DDDDDD"/>
                      </a:solidFill>
                      <a:prstDash val="solid"/>
                      <a:round/>
                      <a:headEnd type="none" w="med" len="med"/>
                      <a:tailEnd type="none" w="med" len="med"/>
                    </a:lnB>
                    <a:solidFill>
                      <a:srgbClr val="FFC000"/>
                    </a:solidFill>
                  </a:tcPr>
                </a:tc>
                <a:extLst>
                  <a:ext uri="{0D108BD9-81ED-4DB2-BD59-A6C34878D82A}">
                    <a16:rowId xmlns:a16="http://schemas.microsoft.com/office/drawing/2014/main" val="2782752192"/>
                  </a:ext>
                </a:extLst>
              </a:tr>
              <a:tr h="0">
                <a:tc>
                  <a:txBody>
                    <a:bodyPr/>
                    <a:lstStyle/>
                    <a:p>
                      <a:pPr algn="l"/>
                      <a:r>
                        <a:rPr lang="en-SG">
                          <a:solidFill>
                            <a:srgbClr val="000000"/>
                          </a:solidFill>
                          <a:effectLst/>
                        </a:rPr>
                        <a:t>Marital_status</a:t>
                      </a:r>
                    </a:p>
                  </a:txBody>
                  <a:tcPr marT="38100" marB="38100" anchor="ctr">
                    <a:lnL>
                      <a:noFill/>
                    </a:lnL>
                    <a:lnR>
                      <a:noFill/>
                    </a:lnR>
                    <a:lnT w="3175" cap="flat" cmpd="sng" algn="ctr">
                      <a:solidFill>
                        <a:srgbClr val="DDDDDD"/>
                      </a:solidFill>
                      <a:prstDash val="solid"/>
                      <a:round/>
                      <a:headEnd type="none" w="med" len="med"/>
                      <a:tailEnd type="none" w="med" len="med"/>
                    </a:lnT>
                    <a:lnB w="3175" cap="flat" cmpd="sng" algn="ctr">
                      <a:solidFill>
                        <a:srgbClr val="DDDDDD"/>
                      </a:solidFill>
                      <a:prstDash val="solid"/>
                      <a:round/>
                      <a:headEnd type="none" w="med" len="med"/>
                      <a:tailEnd type="none" w="med" len="med"/>
                    </a:lnB>
                    <a:solidFill>
                      <a:srgbClr val="FFC000"/>
                    </a:solidFill>
                  </a:tcPr>
                </a:tc>
                <a:extLst>
                  <a:ext uri="{0D108BD9-81ED-4DB2-BD59-A6C34878D82A}">
                    <a16:rowId xmlns:a16="http://schemas.microsoft.com/office/drawing/2014/main" val="204615321"/>
                  </a:ext>
                </a:extLst>
              </a:tr>
              <a:tr h="0">
                <a:tc>
                  <a:txBody>
                    <a:bodyPr/>
                    <a:lstStyle/>
                    <a:p>
                      <a:pPr algn="l"/>
                      <a:r>
                        <a:rPr lang="en-SG" dirty="0">
                          <a:solidFill>
                            <a:srgbClr val="000000"/>
                          </a:solidFill>
                          <a:effectLst/>
                        </a:rPr>
                        <a:t>Weight</a:t>
                      </a:r>
                    </a:p>
                  </a:txBody>
                  <a:tcPr marT="38100" marB="38100" anchor="ctr">
                    <a:lnL>
                      <a:noFill/>
                    </a:lnL>
                    <a:lnR>
                      <a:noFill/>
                    </a:lnR>
                    <a:lnT w="3175" cap="flat" cmpd="sng" algn="ctr">
                      <a:solidFill>
                        <a:srgbClr val="DDDDDD"/>
                      </a:solidFill>
                      <a:prstDash val="solid"/>
                      <a:round/>
                      <a:headEnd type="none" w="med" len="med"/>
                      <a:tailEnd type="none" w="med" len="med"/>
                    </a:lnT>
                    <a:lnB w="3175" cap="flat" cmpd="sng" algn="ctr">
                      <a:solidFill>
                        <a:srgbClr val="DDDDDD"/>
                      </a:solidFill>
                      <a:prstDash val="solid"/>
                      <a:round/>
                      <a:headEnd type="none" w="med" len="med"/>
                      <a:tailEnd type="none" w="med" len="med"/>
                    </a:lnB>
                    <a:solidFill>
                      <a:srgbClr val="FFC000"/>
                    </a:solidFill>
                  </a:tcPr>
                </a:tc>
                <a:extLst>
                  <a:ext uri="{0D108BD9-81ED-4DB2-BD59-A6C34878D82A}">
                    <a16:rowId xmlns:a16="http://schemas.microsoft.com/office/drawing/2014/main" val="1443843483"/>
                  </a:ext>
                </a:extLst>
              </a:tr>
              <a:tr h="0">
                <a:tc>
                  <a:txBody>
                    <a:bodyPr/>
                    <a:lstStyle/>
                    <a:p>
                      <a:pPr algn="l"/>
                      <a:r>
                        <a:rPr lang="en-SG" dirty="0">
                          <a:solidFill>
                            <a:srgbClr val="000000"/>
                          </a:solidFill>
                          <a:effectLst/>
                        </a:rPr>
                        <a:t>BMI</a:t>
                      </a:r>
                    </a:p>
                  </a:txBody>
                  <a:tcPr marT="38100" marB="38100" anchor="ctr">
                    <a:lnL>
                      <a:noFill/>
                    </a:lnL>
                    <a:lnR>
                      <a:noFill/>
                    </a:lnR>
                    <a:lnT w="3175" cap="flat" cmpd="sng" algn="ctr">
                      <a:solidFill>
                        <a:srgbClr val="DDDDDD"/>
                      </a:solidFill>
                      <a:prstDash val="solid"/>
                      <a:round/>
                      <a:headEnd type="none" w="med" len="med"/>
                      <a:tailEnd type="none" w="med" len="med"/>
                    </a:lnT>
                    <a:lnB>
                      <a:noFill/>
                    </a:lnB>
                    <a:solidFill>
                      <a:srgbClr val="FFC000"/>
                    </a:solidFill>
                  </a:tcPr>
                </a:tc>
                <a:extLst>
                  <a:ext uri="{0D108BD9-81ED-4DB2-BD59-A6C34878D82A}">
                    <a16:rowId xmlns:a16="http://schemas.microsoft.com/office/drawing/2014/main" val="2682989027"/>
                  </a:ext>
                </a:extLst>
              </a:tr>
            </a:tbl>
          </a:graphicData>
        </a:graphic>
      </p:graphicFrame>
      <p:sp>
        <p:nvSpPr>
          <p:cNvPr id="6" name="Rectangle 5"/>
          <p:cNvSpPr/>
          <p:nvPr/>
        </p:nvSpPr>
        <p:spPr>
          <a:xfrm>
            <a:off x="3247741" y="1972278"/>
            <a:ext cx="4533760" cy="4401205"/>
          </a:xfrm>
          <a:prstGeom prst="rect">
            <a:avLst/>
          </a:prstGeom>
          <a:ln w="15875">
            <a:solidFill>
              <a:srgbClr val="FF0000"/>
            </a:solidFill>
          </a:ln>
        </p:spPr>
        <p:txBody>
          <a:bodyPr wrap="square">
            <a:spAutoFit/>
          </a:bodyPr>
          <a:lstStyle/>
          <a:p>
            <a:pPr marL="342900" indent="-342900">
              <a:buFont typeface="Wingdings" panose="05000000000000000000" pitchFamily="2" charset="2"/>
              <a:buChar char="§"/>
            </a:pPr>
            <a:r>
              <a:rPr lang="en-US" sz="2000" dirty="0">
                <a:latin typeface="Gill Sans" panose="020B0604020202020204" charset="0"/>
              </a:rPr>
              <a:t>The attribute like </a:t>
            </a:r>
            <a:r>
              <a:rPr lang="en-US" sz="2000" dirty="0" err="1">
                <a:latin typeface="Gill Sans" panose="020B0604020202020204" charset="0"/>
              </a:rPr>
              <a:t>patient_id</a:t>
            </a:r>
            <a:r>
              <a:rPr lang="en-US" sz="2000" dirty="0">
                <a:latin typeface="Gill Sans" panose="020B0604020202020204" charset="0"/>
              </a:rPr>
              <a:t>, Name, Gender, </a:t>
            </a:r>
            <a:r>
              <a:rPr lang="en-US" sz="2000" dirty="0" err="1">
                <a:latin typeface="Gill Sans" panose="020B0604020202020204" charset="0"/>
              </a:rPr>
              <a:t>Marital_status</a:t>
            </a:r>
            <a:r>
              <a:rPr lang="en-US" sz="2000" dirty="0">
                <a:latin typeface="Gill Sans" panose="020B0604020202020204" charset="0"/>
              </a:rPr>
              <a:t> will not change or changes very rarely. And attribute like weight and BMI (body mass index) changes every month based on the patient visit to hospital. </a:t>
            </a:r>
          </a:p>
          <a:p>
            <a:pPr marL="342900" indent="-342900">
              <a:buFont typeface="Wingdings" panose="05000000000000000000" pitchFamily="2" charset="2"/>
              <a:buChar char="§"/>
            </a:pPr>
            <a:endParaRPr lang="en-US" sz="2000" dirty="0">
              <a:latin typeface="Gill Sans" panose="020B0604020202020204" charset="0"/>
            </a:endParaRPr>
          </a:p>
          <a:p>
            <a:pPr marL="342900" indent="-342900">
              <a:buFont typeface="Wingdings" panose="05000000000000000000" pitchFamily="2" charset="2"/>
              <a:buChar char="§"/>
            </a:pPr>
            <a:r>
              <a:rPr lang="en-US" sz="2000" dirty="0">
                <a:latin typeface="Gill Sans" panose="020B0604020202020204" charset="0"/>
              </a:rPr>
              <a:t>So, we need to separate the weight column out of the patient table otherwise we end up filling the table if we use SCD type 2 on PATIENT dimension. We can put the weight column which is rapidly changing into junk dimension table. </a:t>
            </a:r>
            <a:endParaRPr lang="en-SG" sz="2000" dirty="0">
              <a:latin typeface="Gill Sans" panose="020B060402020202020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803674366"/>
              </p:ext>
            </p:extLst>
          </p:nvPr>
        </p:nvGraphicFramePr>
        <p:xfrm>
          <a:off x="652411" y="5158425"/>
          <a:ext cx="1943304" cy="1158240"/>
        </p:xfrm>
        <a:graphic>
          <a:graphicData uri="http://schemas.openxmlformats.org/drawingml/2006/table">
            <a:tbl>
              <a:tblPr/>
              <a:tblGrid>
                <a:gridCol w="1943304">
                  <a:extLst>
                    <a:ext uri="{9D8B030D-6E8A-4147-A177-3AD203B41FA5}">
                      <a16:colId xmlns:a16="http://schemas.microsoft.com/office/drawing/2014/main" val="3923991482"/>
                    </a:ext>
                  </a:extLst>
                </a:gridCol>
              </a:tblGrid>
              <a:tr h="0">
                <a:tc>
                  <a:txBody>
                    <a:bodyPr/>
                    <a:lstStyle/>
                    <a:p>
                      <a:pPr algn="l"/>
                      <a:r>
                        <a:rPr lang="en-SG" b="1" dirty="0">
                          <a:solidFill>
                            <a:srgbClr val="000000"/>
                          </a:solidFill>
                          <a:effectLst/>
                        </a:rPr>
                        <a:t>PATIENT_JNK_DIM</a:t>
                      </a:r>
                      <a:endParaRPr lang="en-SG" dirty="0">
                        <a:solidFill>
                          <a:srgbClr val="000000"/>
                        </a:solidFill>
                        <a:effectLst/>
                      </a:endParaRPr>
                    </a:p>
                  </a:txBody>
                  <a:tcPr marT="38100" marB="38100" anchor="ctr">
                    <a:lnL>
                      <a:noFill/>
                    </a:lnL>
                    <a:lnR>
                      <a:noFill/>
                    </a:lnR>
                    <a:lnT w="3175" cap="flat" cmpd="sng" algn="ctr">
                      <a:solidFill>
                        <a:srgbClr val="DDDDDD"/>
                      </a:solidFill>
                      <a:prstDash val="solid"/>
                      <a:round/>
                      <a:headEnd type="none" w="med" len="med"/>
                      <a:tailEnd type="none" w="med" len="med"/>
                    </a:lnT>
                    <a:lnB w="3175" cap="flat" cmpd="sng" algn="ctr">
                      <a:solidFill>
                        <a:srgbClr val="DDDDDD"/>
                      </a:solidFill>
                      <a:prstDash val="solid"/>
                      <a:round/>
                      <a:headEnd type="none" w="med" len="med"/>
                      <a:tailEnd type="none" w="med" len="med"/>
                    </a:lnB>
                    <a:solidFill>
                      <a:srgbClr val="FFC000"/>
                    </a:solidFill>
                  </a:tcPr>
                </a:tc>
                <a:extLst>
                  <a:ext uri="{0D108BD9-81ED-4DB2-BD59-A6C34878D82A}">
                    <a16:rowId xmlns:a16="http://schemas.microsoft.com/office/drawing/2014/main" val="3628645640"/>
                  </a:ext>
                </a:extLst>
              </a:tr>
              <a:tr h="0">
                <a:tc>
                  <a:txBody>
                    <a:bodyPr/>
                    <a:lstStyle/>
                    <a:p>
                      <a:pPr algn="l"/>
                      <a:r>
                        <a:rPr lang="en-SG" dirty="0" err="1">
                          <a:solidFill>
                            <a:srgbClr val="000000"/>
                          </a:solidFill>
                          <a:effectLst/>
                        </a:rPr>
                        <a:t>Pat_SK</a:t>
                      </a:r>
                      <a:endParaRPr lang="en-SG" dirty="0">
                        <a:solidFill>
                          <a:srgbClr val="000000"/>
                        </a:solidFill>
                        <a:effectLst/>
                      </a:endParaRPr>
                    </a:p>
                  </a:txBody>
                  <a:tcPr marT="38100" marB="38100" anchor="ctr">
                    <a:lnL>
                      <a:noFill/>
                    </a:lnL>
                    <a:lnR>
                      <a:noFill/>
                    </a:lnR>
                    <a:lnT w="3175" cap="flat" cmpd="sng" algn="ctr">
                      <a:solidFill>
                        <a:srgbClr val="DDDDDD"/>
                      </a:solidFill>
                      <a:prstDash val="solid"/>
                      <a:round/>
                      <a:headEnd type="none" w="med" len="med"/>
                      <a:tailEnd type="none" w="med" len="med"/>
                    </a:lnT>
                    <a:lnB w="3175" cap="flat" cmpd="sng" algn="ctr">
                      <a:solidFill>
                        <a:srgbClr val="DDDDDD"/>
                      </a:solidFill>
                      <a:prstDash val="solid"/>
                      <a:round/>
                      <a:headEnd type="none" w="med" len="med"/>
                      <a:tailEnd type="none" w="med" len="med"/>
                    </a:lnB>
                    <a:solidFill>
                      <a:srgbClr val="FFC000"/>
                    </a:solidFill>
                  </a:tcPr>
                </a:tc>
                <a:extLst>
                  <a:ext uri="{0D108BD9-81ED-4DB2-BD59-A6C34878D82A}">
                    <a16:rowId xmlns:a16="http://schemas.microsoft.com/office/drawing/2014/main" val="2234747544"/>
                  </a:ext>
                </a:extLst>
              </a:tr>
              <a:tr h="0">
                <a:tc>
                  <a:txBody>
                    <a:bodyPr/>
                    <a:lstStyle/>
                    <a:p>
                      <a:pPr algn="l"/>
                      <a:r>
                        <a:rPr lang="en-SG" dirty="0">
                          <a:solidFill>
                            <a:srgbClr val="000000"/>
                          </a:solidFill>
                          <a:effectLst/>
                        </a:rPr>
                        <a:t>Weight</a:t>
                      </a:r>
                    </a:p>
                  </a:txBody>
                  <a:tcPr marT="38100" marB="38100" anchor="ctr">
                    <a:lnL>
                      <a:noFill/>
                    </a:lnL>
                    <a:lnR>
                      <a:noFill/>
                    </a:lnR>
                    <a:lnT w="3175" cap="flat" cmpd="sng" algn="ctr">
                      <a:solidFill>
                        <a:srgbClr val="DDDDDD"/>
                      </a:solidFill>
                      <a:prstDash val="solid"/>
                      <a:round/>
                      <a:headEnd type="none" w="med" len="med"/>
                      <a:tailEnd type="none" w="med" len="med"/>
                    </a:lnT>
                    <a:lnB w="3175" cap="flat" cmpd="sng" algn="ctr">
                      <a:solidFill>
                        <a:srgbClr val="DDDDDD"/>
                      </a:solidFill>
                      <a:prstDash val="solid"/>
                      <a:round/>
                      <a:headEnd type="none" w="med" len="med"/>
                      <a:tailEnd type="none" w="med" len="med"/>
                    </a:lnB>
                    <a:solidFill>
                      <a:srgbClr val="FFC000"/>
                    </a:solidFill>
                  </a:tcPr>
                </a:tc>
                <a:extLst>
                  <a:ext uri="{0D108BD9-81ED-4DB2-BD59-A6C34878D82A}">
                    <a16:rowId xmlns:a16="http://schemas.microsoft.com/office/drawing/2014/main" val="2074903525"/>
                  </a:ext>
                </a:extLst>
              </a:tr>
              <a:tr h="0">
                <a:tc>
                  <a:txBody>
                    <a:bodyPr/>
                    <a:lstStyle/>
                    <a:p>
                      <a:pPr algn="l"/>
                      <a:r>
                        <a:rPr lang="en-SG" dirty="0">
                          <a:solidFill>
                            <a:srgbClr val="000000"/>
                          </a:solidFill>
                          <a:effectLst/>
                        </a:rPr>
                        <a:t>BMI</a:t>
                      </a:r>
                    </a:p>
                  </a:txBody>
                  <a:tcPr marT="38100" marB="38100" anchor="ctr">
                    <a:lnL>
                      <a:noFill/>
                    </a:lnL>
                    <a:lnR>
                      <a:noFill/>
                    </a:lnR>
                    <a:lnT w="3175" cap="flat" cmpd="sng" algn="ctr">
                      <a:solidFill>
                        <a:srgbClr val="DDDDDD"/>
                      </a:solidFill>
                      <a:prstDash val="solid"/>
                      <a:round/>
                      <a:headEnd type="none" w="med" len="med"/>
                      <a:tailEnd type="none" w="med" len="med"/>
                    </a:lnT>
                    <a:lnB>
                      <a:noFill/>
                    </a:lnB>
                    <a:solidFill>
                      <a:srgbClr val="FFC000"/>
                    </a:solidFill>
                  </a:tcPr>
                </a:tc>
                <a:extLst>
                  <a:ext uri="{0D108BD9-81ED-4DB2-BD59-A6C34878D82A}">
                    <a16:rowId xmlns:a16="http://schemas.microsoft.com/office/drawing/2014/main" val="3389999459"/>
                  </a:ext>
                </a:extLst>
              </a:tr>
            </a:tbl>
          </a:graphicData>
        </a:graphic>
      </p:graphicFrame>
      <p:sp>
        <p:nvSpPr>
          <p:cNvPr id="8" name="Rectangle 7"/>
          <p:cNvSpPr/>
          <p:nvPr/>
        </p:nvSpPr>
        <p:spPr>
          <a:xfrm>
            <a:off x="8743243" y="1974281"/>
            <a:ext cx="2566782" cy="2554545"/>
          </a:xfrm>
          <a:prstGeom prst="rect">
            <a:avLst/>
          </a:prstGeom>
          <a:ln w="15875">
            <a:solidFill>
              <a:srgbClr val="FF0000"/>
            </a:solidFill>
          </a:ln>
        </p:spPr>
        <p:txBody>
          <a:bodyPr wrap="square">
            <a:spAutoFit/>
          </a:bodyPr>
          <a:lstStyle/>
          <a:p>
            <a:r>
              <a:rPr lang="en-US" sz="2000" dirty="0" err="1">
                <a:latin typeface="Gill Sans" panose="020B0604020202020204" charset="0"/>
              </a:rPr>
              <a:t>Pat_SK</a:t>
            </a:r>
            <a:r>
              <a:rPr lang="en-US" sz="2000" dirty="0">
                <a:latin typeface="Gill Sans" panose="020B0604020202020204" charset="0"/>
              </a:rPr>
              <a:t> is the surrogate key and acts as a primary key for junk dimension table. Below is how our PATIENT table looks after removing weight and BMI from it.</a:t>
            </a:r>
            <a:endParaRPr lang="en-SG" sz="2000" dirty="0">
              <a:latin typeface="Gill Sans" panose="020B060402020202020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312683588"/>
              </p:ext>
            </p:extLst>
          </p:nvPr>
        </p:nvGraphicFramePr>
        <p:xfrm>
          <a:off x="8743243" y="4911821"/>
          <a:ext cx="1603835" cy="1484188"/>
        </p:xfrm>
        <a:graphic>
          <a:graphicData uri="http://schemas.openxmlformats.org/drawingml/2006/table">
            <a:tbl>
              <a:tblPr/>
              <a:tblGrid>
                <a:gridCol w="1603835">
                  <a:extLst>
                    <a:ext uri="{9D8B030D-6E8A-4147-A177-3AD203B41FA5}">
                      <a16:colId xmlns:a16="http://schemas.microsoft.com/office/drawing/2014/main" val="3075377913"/>
                    </a:ext>
                  </a:extLst>
                </a:gridCol>
              </a:tblGrid>
              <a:tr h="110674">
                <a:tc>
                  <a:txBody>
                    <a:bodyPr/>
                    <a:lstStyle/>
                    <a:p>
                      <a:pPr algn="l"/>
                      <a:r>
                        <a:rPr lang="en-SG" b="1" dirty="0">
                          <a:solidFill>
                            <a:srgbClr val="000000"/>
                          </a:solidFill>
                          <a:effectLst/>
                        </a:rPr>
                        <a:t>PATIENT</a:t>
                      </a:r>
                      <a:endParaRPr lang="en-SG" dirty="0">
                        <a:solidFill>
                          <a:srgbClr val="000000"/>
                        </a:solidFill>
                        <a:effectLst/>
                      </a:endParaRPr>
                    </a:p>
                  </a:txBody>
                  <a:tcPr marT="38100" marB="38100" anchor="ctr">
                    <a:lnL>
                      <a:noFill/>
                    </a:lnL>
                    <a:lnR>
                      <a:noFill/>
                    </a:lnR>
                    <a:lnT w="3175" cap="flat" cmpd="sng" algn="ctr">
                      <a:solidFill>
                        <a:srgbClr val="DDDDDD"/>
                      </a:solidFill>
                      <a:prstDash val="solid"/>
                      <a:round/>
                      <a:headEnd type="none" w="med" len="med"/>
                      <a:tailEnd type="none" w="med" len="med"/>
                    </a:lnT>
                    <a:lnB w="3175" cap="flat" cmpd="sng" algn="ctr">
                      <a:solidFill>
                        <a:srgbClr val="DDDDDD"/>
                      </a:solidFill>
                      <a:prstDash val="solid"/>
                      <a:round/>
                      <a:headEnd type="none" w="med" len="med"/>
                      <a:tailEnd type="none" w="med" len="med"/>
                    </a:lnB>
                    <a:solidFill>
                      <a:srgbClr val="FFC000"/>
                    </a:solidFill>
                  </a:tcPr>
                </a:tc>
                <a:extLst>
                  <a:ext uri="{0D108BD9-81ED-4DB2-BD59-A6C34878D82A}">
                    <a16:rowId xmlns:a16="http://schemas.microsoft.com/office/drawing/2014/main" val="554711524"/>
                  </a:ext>
                </a:extLst>
              </a:tr>
              <a:tr h="298657">
                <a:tc>
                  <a:txBody>
                    <a:bodyPr/>
                    <a:lstStyle/>
                    <a:p>
                      <a:pPr algn="l"/>
                      <a:r>
                        <a:rPr lang="en-SG" dirty="0" err="1">
                          <a:solidFill>
                            <a:srgbClr val="000000"/>
                          </a:solidFill>
                          <a:effectLst/>
                        </a:rPr>
                        <a:t>Patient_id</a:t>
                      </a:r>
                      <a:endParaRPr lang="en-SG" dirty="0">
                        <a:solidFill>
                          <a:srgbClr val="000000"/>
                        </a:solidFill>
                        <a:effectLst/>
                      </a:endParaRPr>
                    </a:p>
                  </a:txBody>
                  <a:tcPr marT="38100" marB="38100" anchor="ctr">
                    <a:lnL>
                      <a:noFill/>
                    </a:lnL>
                    <a:lnR>
                      <a:noFill/>
                    </a:lnR>
                    <a:lnT w="3175" cap="flat" cmpd="sng" algn="ctr">
                      <a:solidFill>
                        <a:srgbClr val="DDDDDD"/>
                      </a:solidFill>
                      <a:prstDash val="solid"/>
                      <a:round/>
                      <a:headEnd type="none" w="med" len="med"/>
                      <a:tailEnd type="none" w="med" len="med"/>
                    </a:lnT>
                    <a:lnB w="3175" cap="flat" cmpd="sng" algn="ctr">
                      <a:solidFill>
                        <a:srgbClr val="DDDDDD"/>
                      </a:solidFill>
                      <a:prstDash val="solid"/>
                      <a:round/>
                      <a:headEnd type="none" w="med" len="med"/>
                      <a:tailEnd type="none" w="med" len="med"/>
                    </a:lnB>
                    <a:solidFill>
                      <a:srgbClr val="FFC000"/>
                    </a:solidFill>
                  </a:tcPr>
                </a:tc>
                <a:extLst>
                  <a:ext uri="{0D108BD9-81ED-4DB2-BD59-A6C34878D82A}">
                    <a16:rowId xmlns:a16="http://schemas.microsoft.com/office/drawing/2014/main" val="4120397583"/>
                  </a:ext>
                </a:extLst>
              </a:tr>
              <a:tr h="298657">
                <a:tc>
                  <a:txBody>
                    <a:bodyPr/>
                    <a:lstStyle/>
                    <a:p>
                      <a:pPr algn="l"/>
                      <a:r>
                        <a:rPr lang="en-SG" dirty="0">
                          <a:solidFill>
                            <a:srgbClr val="000000"/>
                          </a:solidFill>
                          <a:effectLst/>
                        </a:rPr>
                        <a:t>Name</a:t>
                      </a:r>
                    </a:p>
                  </a:txBody>
                  <a:tcPr marT="38100" marB="38100" anchor="ctr">
                    <a:lnL>
                      <a:noFill/>
                    </a:lnL>
                    <a:lnR>
                      <a:noFill/>
                    </a:lnR>
                    <a:lnT w="3175" cap="flat" cmpd="sng" algn="ctr">
                      <a:solidFill>
                        <a:srgbClr val="DDDDDD"/>
                      </a:solidFill>
                      <a:prstDash val="solid"/>
                      <a:round/>
                      <a:headEnd type="none" w="med" len="med"/>
                      <a:tailEnd type="none" w="med" len="med"/>
                    </a:lnT>
                    <a:lnB w="3175" cap="flat" cmpd="sng" algn="ctr">
                      <a:solidFill>
                        <a:srgbClr val="DDDDDD"/>
                      </a:solidFill>
                      <a:prstDash val="solid"/>
                      <a:round/>
                      <a:headEnd type="none" w="med" len="med"/>
                      <a:tailEnd type="none" w="med" len="med"/>
                    </a:lnB>
                    <a:solidFill>
                      <a:srgbClr val="FFC000"/>
                    </a:solidFill>
                  </a:tcPr>
                </a:tc>
                <a:extLst>
                  <a:ext uri="{0D108BD9-81ED-4DB2-BD59-A6C34878D82A}">
                    <a16:rowId xmlns:a16="http://schemas.microsoft.com/office/drawing/2014/main" val="2143340878"/>
                  </a:ext>
                </a:extLst>
              </a:tr>
              <a:tr h="298657">
                <a:tc>
                  <a:txBody>
                    <a:bodyPr/>
                    <a:lstStyle/>
                    <a:p>
                      <a:pPr algn="l"/>
                      <a:r>
                        <a:rPr lang="en-SG">
                          <a:solidFill>
                            <a:srgbClr val="000000"/>
                          </a:solidFill>
                          <a:effectLst/>
                        </a:rPr>
                        <a:t>Gender</a:t>
                      </a:r>
                    </a:p>
                  </a:txBody>
                  <a:tcPr marT="38100" marB="38100" anchor="ctr">
                    <a:lnL>
                      <a:noFill/>
                    </a:lnL>
                    <a:lnR>
                      <a:noFill/>
                    </a:lnR>
                    <a:lnT w="3175" cap="flat" cmpd="sng" algn="ctr">
                      <a:solidFill>
                        <a:srgbClr val="DDDDDD"/>
                      </a:solidFill>
                      <a:prstDash val="solid"/>
                      <a:round/>
                      <a:headEnd type="none" w="med" len="med"/>
                      <a:tailEnd type="none" w="med" len="med"/>
                    </a:lnT>
                    <a:lnB w="3175" cap="flat" cmpd="sng" algn="ctr">
                      <a:solidFill>
                        <a:srgbClr val="DDDDDD"/>
                      </a:solidFill>
                      <a:prstDash val="solid"/>
                      <a:round/>
                      <a:headEnd type="none" w="med" len="med"/>
                      <a:tailEnd type="none" w="med" len="med"/>
                    </a:lnB>
                    <a:solidFill>
                      <a:srgbClr val="FFC000"/>
                    </a:solidFill>
                  </a:tcPr>
                </a:tc>
                <a:extLst>
                  <a:ext uri="{0D108BD9-81ED-4DB2-BD59-A6C34878D82A}">
                    <a16:rowId xmlns:a16="http://schemas.microsoft.com/office/drawing/2014/main" val="3783323782"/>
                  </a:ext>
                </a:extLst>
              </a:tr>
              <a:tr h="298657">
                <a:tc>
                  <a:txBody>
                    <a:bodyPr/>
                    <a:lstStyle/>
                    <a:p>
                      <a:pPr algn="l"/>
                      <a:r>
                        <a:rPr lang="en-SG" dirty="0" err="1">
                          <a:solidFill>
                            <a:srgbClr val="000000"/>
                          </a:solidFill>
                          <a:effectLst/>
                        </a:rPr>
                        <a:t>Marital_status</a:t>
                      </a:r>
                      <a:endParaRPr lang="en-SG" dirty="0">
                        <a:solidFill>
                          <a:srgbClr val="000000"/>
                        </a:solidFill>
                        <a:effectLst/>
                      </a:endParaRPr>
                    </a:p>
                  </a:txBody>
                  <a:tcPr marT="38100" marB="38100" anchor="ctr">
                    <a:lnL>
                      <a:noFill/>
                    </a:lnL>
                    <a:lnR>
                      <a:noFill/>
                    </a:lnR>
                    <a:lnT w="3175" cap="flat" cmpd="sng" algn="ctr">
                      <a:solidFill>
                        <a:srgbClr val="DDDDDD"/>
                      </a:solidFill>
                      <a:prstDash val="solid"/>
                      <a:round/>
                      <a:headEnd type="none" w="med" len="med"/>
                      <a:tailEnd type="none" w="med" len="med"/>
                    </a:lnT>
                    <a:lnB>
                      <a:noFill/>
                    </a:lnB>
                    <a:solidFill>
                      <a:srgbClr val="FFC000"/>
                    </a:solidFill>
                  </a:tcPr>
                </a:tc>
                <a:extLst>
                  <a:ext uri="{0D108BD9-81ED-4DB2-BD59-A6C34878D82A}">
                    <a16:rowId xmlns:a16="http://schemas.microsoft.com/office/drawing/2014/main" val="690181743"/>
                  </a:ext>
                </a:extLst>
              </a:tr>
            </a:tbl>
          </a:graphicData>
        </a:graphic>
      </p:graphicFrame>
      <p:sp>
        <p:nvSpPr>
          <p:cNvPr id="3" name="Down Arrow 2"/>
          <p:cNvSpPr/>
          <p:nvPr/>
        </p:nvSpPr>
        <p:spPr>
          <a:xfrm>
            <a:off x="1019379" y="4265445"/>
            <a:ext cx="589935" cy="6485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Bent Arrow 12"/>
          <p:cNvSpPr/>
          <p:nvPr/>
        </p:nvSpPr>
        <p:spPr>
          <a:xfrm rot="10800000">
            <a:off x="10496209" y="4787151"/>
            <a:ext cx="813816" cy="86868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Tree>
    <p:extLst>
      <p:ext uri="{BB962C8B-B14F-4D97-AF65-F5344CB8AC3E}">
        <p14:creationId xmlns:p14="http://schemas.microsoft.com/office/powerpoint/2010/main" val="34699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592166"/>
            <a:ext cx="11029616" cy="1013800"/>
          </a:xfrm>
        </p:spPr>
        <p:txBody>
          <a:bodyPr/>
          <a:lstStyle/>
          <a:p>
            <a:r>
              <a:rPr lang="en-SG" sz="3200" dirty="0"/>
              <a:t>Dimension Model – Fast Changing Dimension</a:t>
            </a:r>
          </a:p>
        </p:txBody>
      </p:sp>
      <p:sp>
        <p:nvSpPr>
          <p:cNvPr id="5" name="TextBox 4"/>
          <p:cNvSpPr txBox="1"/>
          <p:nvPr/>
        </p:nvSpPr>
        <p:spPr>
          <a:xfrm>
            <a:off x="422786" y="1966452"/>
            <a:ext cx="5161936" cy="4401205"/>
          </a:xfrm>
          <a:prstGeom prst="rect">
            <a:avLst/>
          </a:prstGeom>
          <a:noFill/>
          <a:ln w="15875">
            <a:solidFill>
              <a:srgbClr val="FF0000"/>
            </a:solidFill>
          </a:ln>
        </p:spPr>
        <p:txBody>
          <a:bodyPr wrap="square" rtlCol="0">
            <a:spAutoFit/>
          </a:bodyPr>
          <a:lstStyle/>
          <a:p>
            <a:r>
              <a:rPr lang="en-US" sz="2000" dirty="0">
                <a:latin typeface="Gill Sans" panose="020B0604020202020204" charset="0"/>
              </a:rPr>
              <a:t>Link Junk Dimension and PATIENT Table</a:t>
            </a:r>
          </a:p>
          <a:p>
            <a:pPr marL="342900" indent="-342900">
              <a:buFont typeface="Wingdings" panose="05000000000000000000" pitchFamily="2" charset="2"/>
              <a:buChar char="§"/>
            </a:pPr>
            <a:r>
              <a:rPr lang="en-US" sz="2000" dirty="0">
                <a:latin typeface="Gill Sans" panose="020B0604020202020204" charset="0"/>
              </a:rPr>
              <a:t>In this step, we must link the junk dimension and patient table. Keep in mind; we cannot simply refer the junk dimension table by adding its primary key to patient table as foreign key. Because any changes made to junk dimension will have to reflect in the patient table, this obviously increases the data in patient dimension. </a:t>
            </a:r>
          </a:p>
          <a:p>
            <a:pPr marL="342900" indent="-342900">
              <a:buFont typeface="Wingdings" panose="05000000000000000000" pitchFamily="2" charset="2"/>
              <a:buChar char="§"/>
            </a:pPr>
            <a:r>
              <a:rPr lang="en-US" sz="2000" dirty="0">
                <a:latin typeface="Gill Sans" panose="020B0604020202020204" charset="0"/>
              </a:rPr>
              <a:t>Instead, we create one more table called mini dimension that acts as a bridge between Patient and Junk dimension. We can also add the columns such as start and end date to track the change history. </a:t>
            </a:r>
          </a:p>
        </p:txBody>
      </p:sp>
      <p:graphicFrame>
        <p:nvGraphicFramePr>
          <p:cNvPr id="6" name="Table 5"/>
          <p:cNvGraphicFramePr>
            <a:graphicFrameLocks noGrp="1"/>
          </p:cNvGraphicFramePr>
          <p:nvPr>
            <p:extLst>
              <p:ext uri="{D42A27DB-BD31-4B8C-83A1-F6EECF244321}">
                <p14:modId xmlns:p14="http://schemas.microsoft.com/office/powerpoint/2010/main" val="2075687411"/>
              </p:ext>
            </p:extLst>
          </p:nvPr>
        </p:nvGraphicFramePr>
        <p:xfrm>
          <a:off x="6028917" y="2017449"/>
          <a:ext cx="2012131" cy="1447800"/>
        </p:xfrm>
        <a:graphic>
          <a:graphicData uri="http://schemas.openxmlformats.org/drawingml/2006/table">
            <a:tbl>
              <a:tblPr/>
              <a:tblGrid>
                <a:gridCol w="2012131">
                  <a:extLst>
                    <a:ext uri="{9D8B030D-6E8A-4147-A177-3AD203B41FA5}">
                      <a16:colId xmlns:a16="http://schemas.microsoft.com/office/drawing/2014/main" val="1999317259"/>
                    </a:ext>
                  </a:extLst>
                </a:gridCol>
              </a:tblGrid>
              <a:tr h="0">
                <a:tc>
                  <a:txBody>
                    <a:bodyPr/>
                    <a:lstStyle/>
                    <a:p>
                      <a:pPr algn="l"/>
                      <a:r>
                        <a:rPr lang="en-SG" b="1">
                          <a:solidFill>
                            <a:srgbClr val="000000"/>
                          </a:solidFill>
                          <a:effectLst/>
                        </a:rPr>
                        <a:t>PATIENT_MINI_DIM</a:t>
                      </a:r>
                      <a:endParaRPr lang="en-SG">
                        <a:solidFill>
                          <a:srgbClr val="000000"/>
                        </a:solidFill>
                        <a:effectLst/>
                      </a:endParaRPr>
                    </a:p>
                  </a:txBody>
                  <a:tcPr marT="38100" marB="38100" anchor="ctr">
                    <a:lnL>
                      <a:noFill/>
                    </a:lnL>
                    <a:lnR>
                      <a:noFill/>
                    </a:lnR>
                    <a:lnT w="3175" cap="flat" cmpd="sng" algn="ctr">
                      <a:solidFill>
                        <a:srgbClr val="DDDDDD"/>
                      </a:solidFill>
                      <a:prstDash val="solid"/>
                      <a:round/>
                      <a:headEnd type="none" w="med" len="med"/>
                      <a:tailEnd type="none" w="med" len="med"/>
                    </a:lnT>
                    <a:lnB w="3175" cap="flat" cmpd="sng" algn="ctr">
                      <a:solidFill>
                        <a:srgbClr val="DDDDDD"/>
                      </a:solidFill>
                      <a:prstDash val="solid"/>
                      <a:round/>
                      <a:headEnd type="none" w="med" len="med"/>
                      <a:tailEnd type="none" w="med" len="med"/>
                    </a:lnB>
                    <a:solidFill>
                      <a:srgbClr val="FFC000"/>
                    </a:solidFill>
                  </a:tcPr>
                </a:tc>
                <a:extLst>
                  <a:ext uri="{0D108BD9-81ED-4DB2-BD59-A6C34878D82A}">
                    <a16:rowId xmlns:a16="http://schemas.microsoft.com/office/drawing/2014/main" val="3730069192"/>
                  </a:ext>
                </a:extLst>
              </a:tr>
              <a:tr h="0">
                <a:tc>
                  <a:txBody>
                    <a:bodyPr/>
                    <a:lstStyle/>
                    <a:p>
                      <a:pPr algn="l"/>
                      <a:r>
                        <a:rPr lang="en-SG" dirty="0" err="1">
                          <a:solidFill>
                            <a:srgbClr val="000000"/>
                          </a:solidFill>
                          <a:effectLst/>
                        </a:rPr>
                        <a:t>Pat_id</a:t>
                      </a:r>
                      <a:endParaRPr lang="en-SG" dirty="0">
                        <a:solidFill>
                          <a:srgbClr val="000000"/>
                        </a:solidFill>
                        <a:effectLst/>
                      </a:endParaRPr>
                    </a:p>
                  </a:txBody>
                  <a:tcPr marT="38100" marB="38100" anchor="ctr">
                    <a:lnL>
                      <a:noFill/>
                    </a:lnL>
                    <a:lnR>
                      <a:noFill/>
                    </a:lnR>
                    <a:lnT w="3175" cap="flat" cmpd="sng" algn="ctr">
                      <a:solidFill>
                        <a:srgbClr val="DDDDDD"/>
                      </a:solidFill>
                      <a:prstDash val="solid"/>
                      <a:round/>
                      <a:headEnd type="none" w="med" len="med"/>
                      <a:tailEnd type="none" w="med" len="med"/>
                    </a:lnT>
                    <a:lnB w="3175" cap="flat" cmpd="sng" algn="ctr">
                      <a:solidFill>
                        <a:srgbClr val="DDDDDD"/>
                      </a:solidFill>
                      <a:prstDash val="solid"/>
                      <a:round/>
                      <a:headEnd type="none" w="med" len="med"/>
                      <a:tailEnd type="none" w="med" len="med"/>
                    </a:lnB>
                    <a:solidFill>
                      <a:srgbClr val="FFC000"/>
                    </a:solidFill>
                  </a:tcPr>
                </a:tc>
                <a:extLst>
                  <a:ext uri="{0D108BD9-81ED-4DB2-BD59-A6C34878D82A}">
                    <a16:rowId xmlns:a16="http://schemas.microsoft.com/office/drawing/2014/main" val="2594193227"/>
                  </a:ext>
                </a:extLst>
              </a:tr>
              <a:tr h="0">
                <a:tc>
                  <a:txBody>
                    <a:bodyPr/>
                    <a:lstStyle/>
                    <a:p>
                      <a:pPr algn="l"/>
                      <a:r>
                        <a:rPr lang="en-SG" dirty="0" err="1">
                          <a:solidFill>
                            <a:srgbClr val="000000"/>
                          </a:solidFill>
                          <a:effectLst/>
                        </a:rPr>
                        <a:t>Pat_SK</a:t>
                      </a:r>
                      <a:endParaRPr lang="en-SG" dirty="0">
                        <a:solidFill>
                          <a:srgbClr val="000000"/>
                        </a:solidFill>
                        <a:effectLst/>
                      </a:endParaRPr>
                    </a:p>
                  </a:txBody>
                  <a:tcPr marT="38100" marB="38100" anchor="ctr">
                    <a:lnL>
                      <a:noFill/>
                    </a:lnL>
                    <a:lnR>
                      <a:noFill/>
                    </a:lnR>
                    <a:lnT w="3175" cap="flat" cmpd="sng" algn="ctr">
                      <a:solidFill>
                        <a:srgbClr val="DDDDDD"/>
                      </a:solidFill>
                      <a:prstDash val="solid"/>
                      <a:round/>
                      <a:headEnd type="none" w="med" len="med"/>
                      <a:tailEnd type="none" w="med" len="med"/>
                    </a:lnT>
                    <a:lnB w="3175" cap="flat" cmpd="sng" algn="ctr">
                      <a:solidFill>
                        <a:srgbClr val="DDDDDD"/>
                      </a:solidFill>
                      <a:prstDash val="solid"/>
                      <a:round/>
                      <a:headEnd type="none" w="med" len="med"/>
                      <a:tailEnd type="none" w="med" len="med"/>
                    </a:lnB>
                    <a:solidFill>
                      <a:srgbClr val="FFC000"/>
                    </a:solidFill>
                  </a:tcPr>
                </a:tc>
                <a:extLst>
                  <a:ext uri="{0D108BD9-81ED-4DB2-BD59-A6C34878D82A}">
                    <a16:rowId xmlns:a16="http://schemas.microsoft.com/office/drawing/2014/main" val="4253645621"/>
                  </a:ext>
                </a:extLst>
              </a:tr>
              <a:tr h="0">
                <a:tc>
                  <a:txBody>
                    <a:bodyPr/>
                    <a:lstStyle/>
                    <a:p>
                      <a:pPr algn="l"/>
                      <a:r>
                        <a:rPr lang="en-SG">
                          <a:solidFill>
                            <a:srgbClr val="000000"/>
                          </a:solidFill>
                          <a:effectLst/>
                        </a:rPr>
                        <a:t>START_DATE</a:t>
                      </a:r>
                    </a:p>
                  </a:txBody>
                  <a:tcPr marT="38100" marB="38100" anchor="ctr">
                    <a:lnL>
                      <a:noFill/>
                    </a:lnL>
                    <a:lnR>
                      <a:noFill/>
                    </a:lnR>
                    <a:lnT w="3175" cap="flat" cmpd="sng" algn="ctr">
                      <a:solidFill>
                        <a:srgbClr val="DDDDDD"/>
                      </a:solidFill>
                      <a:prstDash val="solid"/>
                      <a:round/>
                      <a:headEnd type="none" w="med" len="med"/>
                      <a:tailEnd type="none" w="med" len="med"/>
                    </a:lnT>
                    <a:lnB w="3175" cap="flat" cmpd="sng" algn="ctr">
                      <a:solidFill>
                        <a:srgbClr val="DDDDDD"/>
                      </a:solidFill>
                      <a:prstDash val="solid"/>
                      <a:round/>
                      <a:headEnd type="none" w="med" len="med"/>
                      <a:tailEnd type="none" w="med" len="med"/>
                    </a:lnB>
                    <a:solidFill>
                      <a:srgbClr val="FFC000"/>
                    </a:solidFill>
                  </a:tcPr>
                </a:tc>
                <a:extLst>
                  <a:ext uri="{0D108BD9-81ED-4DB2-BD59-A6C34878D82A}">
                    <a16:rowId xmlns:a16="http://schemas.microsoft.com/office/drawing/2014/main" val="3385898863"/>
                  </a:ext>
                </a:extLst>
              </a:tr>
              <a:tr h="0">
                <a:tc>
                  <a:txBody>
                    <a:bodyPr/>
                    <a:lstStyle/>
                    <a:p>
                      <a:pPr algn="l"/>
                      <a:r>
                        <a:rPr lang="en-SG" dirty="0">
                          <a:solidFill>
                            <a:srgbClr val="000000"/>
                          </a:solidFill>
                          <a:effectLst/>
                        </a:rPr>
                        <a:t>END_DATE</a:t>
                      </a:r>
                    </a:p>
                  </a:txBody>
                  <a:tcPr marT="38100" marB="38100" anchor="ctr">
                    <a:lnL>
                      <a:noFill/>
                    </a:lnL>
                    <a:lnR>
                      <a:noFill/>
                    </a:lnR>
                    <a:lnT w="3175" cap="flat" cmpd="sng" algn="ctr">
                      <a:solidFill>
                        <a:srgbClr val="DDDDDD"/>
                      </a:solidFill>
                      <a:prstDash val="solid"/>
                      <a:round/>
                      <a:headEnd type="none" w="med" len="med"/>
                      <a:tailEnd type="none" w="med" len="med"/>
                    </a:lnT>
                    <a:lnB>
                      <a:noFill/>
                    </a:lnB>
                    <a:solidFill>
                      <a:srgbClr val="FFC000"/>
                    </a:solidFill>
                  </a:tcPr>
                </a:tc>
                <a:extLst>
                  <a:ext uri="{0D108BD9-81ED-4DB2-BD59-A6C34878D82A}">
                    <a16:rowId xmlns:a16="http://schemas.microsoft.com/office/drawing/2014/main" val="3934604596"/>
                  </a:ext>
                </a:extLst>
              </a:tr>
            </a:tbl>
          </a:graphicData>
        </a:graphic>
      </p:graphicFrame>
      <p:sp>
        <p:nvSpPr>
          <p:cNvPr id="7" name="Rectangle 6"/>
          <p:cNvSpPr/>
          <p:nvPr/>
        </p:nvSpPr>
        <p:spPr>
          <a:xfrm>
            <a:off x="8327924" y="2017449"/>
            <a:ext cx="3598605" cy="2554545"/>
          </a:xfrm>
          <a:prstGeom prst="rect">
            <a:avLst/>
          </a:prstGeom>
          <a:ln w="15875">
            <a:solidFill>
              <a:srgbClr val="FF0000"/>
            </a:solidFill>
          </a:ln>
        </p:spPr>
        <p:txBody>
          <a:bodyPr wrap="square">
            <a:spAutoFit/>
          </a:bodyPr>
          <a:lstStyle/>
          <a:p>
            <a:r>
              <a:rPr lang="en-US" sz="2000" dirty="0">
                <a:latin typeface="Gill Sans" panose="020B0604020202020204" charset="0"/>
              </a:rPr>
              <a:t>This table is just bridge between two tables and does not require any surrogate key in it. </a:t>
            </a:r>
          </a:p>
          <a:p>
            <a:endParaRPr lang="en-US" sz="2000" dirty="0">
              <a:latin typeface="Gill Sans" panose="020B0604020202020204" charset="0"/>
            </a:endParaRPr>
          </a:p>
          <a:p>
            <a:r>
              <a:rPr lang="en-US" sz="2000" dirty="0">
                <a:latin typeface="Gill Sans" panose="020B0604020202020204" charset="0"/>
              </a:rPr>
              <a:t>Below is the diagrammatic representation of the Rapidly Changing Dimension implementation</a:t>
            </a:r>
            <a:endParaRPr lang="en-SG" sz="2000" dirty="0">
              <a:latin typeface="Gill Sans" panose="020B060402020202020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9179" y="4945612"/>
            <a:ext cx="5467350" cy="1543050"/>
          </a:xfrm>
          <a:prstGeom prst="rect">
            <a:avLst/>
          </a:prstGeom>
          <a:solidFill>
            <a:srgbClr val="FFC000"/>
          </a:solidFill>
          <a:ln w="19050">
            <a:solidFill>
              <a:srgbClr val="FF0000"/>
            </a:solidFill>
          </a:ln>
        </p:spPr>
      </p:pic>
      <p:sp>
        <p:nvSpPr>
          <p:cNvPr id="9" name="Bent-Up Arrow 8"/>
          <p:cNvSpPr/>
          <p:nvPr/>
        </p:nvSpPr>
        <p:spPr>
          <a:xfrm>
            <a:off x="6322143" y="3645253"/>
            <a:ext cx="924232" cy="75708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Down Arrow 9"/>
          <p:cNvSpPr/>
          <p:nvPr/>
        </p:nvSpPr>
        <p:spPr>
          <a:xfrm>
            <a:off x="10902434" y="4232661"/>
            <a:ext cx="484632" cy="7129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1461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45462D-A134-45AB-8E1F-A7A8255A16A2}"/>
              </a:ext>
            </a:extLst>
          </p:cNvPr>
          <p:cNvSpPr>
            <a:spLocks noGrp="1"/>
          </p:cNvSpPr>
          <p:nvPr>
            <p:ph idx="4294967295"/>
          </p:nvPr>
        </p:nvSpPr>
        <p:spPr>
          <a:xfrm>
            <a:off x="581025" y="2092325"/>
            <a:ext cx="11029950" cy="3678238"/>
          </a:xfrm>
        </p:spPr>
        <p:txBody>
          <a:bodyPr>
            <a:normAutofit/>
          </a:bodyPr>
          <a:lstStyle/>
          <a:p>
            <a:pPr marL="0" indent="0" algn="ctr">
              <a:buNone/>
            </a:pPr>
            <a:r>
              <a:rPr lang="en-US" sz="7200" dirty="0"/>
              <a:t>Optional Discussion</a:t>
            </a:r>
            <a:endParaRPr lang="en-SG" sz="7200" dirty="0"/>
          </a:p>
        </p:txBody>
      </p:sp>
    </p:spTree>
    <p:extLst>
      <p:ext uri="{BB962C8B-B14F-4D97-AF65-F5344CB8AC3E}">
        <p14:creationId xmlns:p14="http://schemas.microsoft.com/office/powerpoint/2010/main" val="41364095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584169"/>
            <a:ext cx="11029616" cy="1013800"/>
          </a:xfrm>
        </p:spPr>
        <p:txBody>
          <a:bodyPr/>
          <a:lstStyle/>
          <a:p>
            <a:r>
              <a:rPr lang="en-SG" sz="3200" dirty="0"/>
              <a:t>Data Warehousing</a:t>
            </a:r>
          </a:p>
        </p:txBody>
      </p:sp>
      <p:sp>
        <p:nvSpPr>
          <p:cNvPr id="4" name="Content Placeholder 2"/>
          <p:cNvSpPr txBox="1">
            <a:spLocks/>
          </p:cNvSpPr>
          <p:nvPr/>
        </p:nvSpPr>
        <p:spPr>
          <a:xfrm>
            <a:off x="581192" y="1995948"/>
            <a:ext cx="7135757" cy="418101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415544" algn="l" rtl="0">
              <a:lnSpc>
                <a:spcPct val="100000"/>
              </a:lnSpc>
              <a:spcBef>
                <a:spcPts val="640"/>
              </a:spcBef>
              <a:spcAft>
                <a:spcPts val="0"/>
              </a:spcAft>
              <a:buClr>
                <a:schemeClr val="accent2"/>
              </a:buClr>
              <a:buSzPts val="2944"/>
              <a:buFont typeface="Noto Sans Symbols"/>
              <a:buChar char="◼"/>
              <a:defRPr sz="3200" b="0" i="0" u="none" strike="noStrike" cap="none">
                <a:solidFill>
                  <a:schemeClr val="dk2"/>
                </a:solidFill>
                <a:latin typeface="Gill Sans"/>
                <a:ea typeface="Gill Sans"/>
                <a:cs typeface="Gill Sans"/>
                <a:sym typeface="Gill Sans"/>
              </a:defRPr>
            </a:lvl1pPr>
            <a:lvl2pPr marL="914400" marR="0" lvl="1" indent="-392176" algn="l" rtl="0">
              <a:lnSpc>
                <a:spcPct val="100000"/>
              </a:lnSpc>
              <a:spcBef>
                <a:spcPts val="600"/>
              </a:spcBef>
              <a:spcAft>
                <a:spcPts val="0"/>
              </a:spcAft>
              <a:buClr>
                <a:schemeClr val="accent2"/>
              </a:buClr>
              <a:buSzPts val="2576"/>
              <a:buFont typeface="Noto Sans Symbols"/>
              <a:buChar char="◼"/>
              <a:defRPr sz="2800" b="0" i="0" u="none" strike="noStrike" cap="none">
                <a:solidFill>
                  <a:schemeClr val="dk2"/>
                </a:solidFill>
                <a:latin typeface="Gill Sans"/>
                <a:ea typeface="Gill Sans"/>
                <a:cs typeface="Gill Sans"/>
                <a:sym typeface="Gill Sans"/>
              </a:defRPr>
            </a:lvl2pPr>
            <a:lvl3pPr marL="1371600" marR="0" lvl="2" indent="-368808" algn="l" rtl="0">
              <a:lnSpc>
                <a:spcPct val="100000"/>
              </a:lnSpc>
              <a:spcBef>
                <a:spcPts val="60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3pPr>
            <a:lvl4pPr marL="1828800" marR="0" lvl="3"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4pPr>
            <a:lvl5pPr marL="2286000" marR="0" lvl="4"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r>
              <a:rPr lang="en-SG" sz="2800" dirty="0"/>
              <a:t>The process of  constructing and using a data warehouse is known as “</a:t>
            </a:r>
            <a:r>
              <a:rPr lang="en-SG" sz="2800" dirty="0">
                <a:solidFill>
                  <a:srgbClr val="FF0000"/>
                </a:solidFill>
              </a:rPr>
              <a:t>Data Warehousing</a:t>
            </a:r>
            <a:r>
              <a:rPr lang="en-SG" sz="2800" dirty="0"/>
              <a:t>”</a:t>
            </a:r>
          </a:p>
          <a:p>
            <a:r>
              <a:rPr lang="en-SG" sz="2800" dirty="0"/>
              <a:t>More and more companies are setting up data warehouses due to the following phenomenon:</a:t>
            </a:r>
          </a:p>
          <a:p>
            <a:pPr>
              <a:spcBef>
                <a:spcPts val="1000"/>
              </a:spcBef>
            </a:pPr>
            <a:r>
              <a:rPr lang="en-SG" sz="2800" dirty="0"/>
              <a:t>the huge </a:t>
            </a:r>
            <a:r>
              <a:rPr lang="en-SG" sz="2800" dirty="0">
                <a:solidFill>
                  <a:srgbClr val="FF0000"/>
                </a:solidFill>
              </a:rPr>
              <a:t>increase of data </a:t>
            </a:r>
            <a:r>
              <a:rPr lang="en-SG" sz="2800" dirty="0"/>
              <a:t>stored in recent years, often </a:t>
            </a:r>
            <a:r>
              <a:rPr lang="en-SG" sz="2800" dirty="0">
                <a:solidFill>
                  <a:srgbClr val="FF0000"/>
                </a:solidFill>
              </a:rPr>
              <a:t>spread over different systems</a:t>
            </a:r>
          </a:p>
          <a:p>
            <a:pPr>
              <a:spcBef>
                <a:spcPts val="1000"/>
              </a:spcBef>
            </a:pPr>
            <a:r>
              <a:rPr lang="en-SG" sz="2800" dirty="0"/>
              <a:t>increasing </a:t>
            </a:r>
            <a:r>
              <a:rPr lang="en-SG" sz="2800" dirty="0">
                <a:solidFill>
                  <a:srgbClr val="FF0000"/>
                </a:solidFill>
              </a:rPr>
              <a:t>global competition </a:t>
            </a:r>
            <a:r>
              <a:rPr lang="en-SG" sz="2800" dirty="0"/>
              <a:t>causing the need to make </a:t>
            </a:r>
            <a:r>
              <a:rPr lang="en-SG" sz="2800" dirty="0">
                <a:solidFill>
                  <a:srgbClr val="FF0000"/>
                </a:solidFill>
              </a:rPr>
              <a:t>speedy yet informed decisions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6583" r="16583"/>
          <a:stretch/>
        </p:blipFill>
        <p:spPr>
          <a:xfrm>
            <a:off x="7855973" y="1995948"/>
            <a:ext cx="3670845" cy="3670845"/>
          </a:xfrm>
          <a:prstGeom prst="ellipse">
            <a:avLst/>
          </a:prstGeom>
          <a:ln w="12700">
            <a:solidFill>
              <a:schemeClr val="accent6">
                <a:lumMod val="75000"/>
              </a:schemeClr>
            </a:solidFill>
          </a:ln>
        </p:spPr>
      </p:pic>
      <p:sp>
        <p:nvSpPr>
          <p:cNvPr id="6" name="TextBox 5"/>
          <p:cNvSpPr txBox="1"/>
          <p:nvPr/>
        </p:nvSpPr>
        <p:spPr>
          <a:xfrm>
            <a:off x="8787789" y="5801804"/>
            <a:ext cx="1984237" cy="738664"/>
          </a:xfrm>
          <a:prstGeom prst="rect">
            <a:avLst/>
          </a:prstGeom>
          <a:noFill/>
        </p:spPr>
        <p:txBody>
          <a:bodyPr wrap="square" rtlCol="0">
            <a:spAutoFit/>
          </a:bodyPr>
          <a:lstStyle>
            <a:defPPr>
              <a:defRPr lang="en-US"/>
            </a:defPPr>
            <a:lvl1pPr algn="ctr">
              <a:defRPr b="1">
                <a:solidFill>
                  <a:schemeClr val="bg1">
                    <a:lumMod val="50000"/>
                  </a:schemeClr>
                </a:solidFill>
              </a:defRPr>
            </a:lvl1pPr>
          </a:lstStyle>
          <a:p>
            <a:r>
              <a:rPr lang="en-SG" dirty="0"/>
              <a:t>Help! Drowning in the huge volume of data…</a:t>
            </a:r>
          </a:p>
        </p:txBody>
      </p:sp>
    </p:spTree>
    <p:extLst>
      <p:ext uri="{BB962C8B-B14F-4D97-AF65-F5344CB8AC3E}">
        <p14:creationId xmlns:p14="http://schemas.microsoft.com/office/powerpoint/2010/main" val="876608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Data Warehousing – Operational Sources</a:t>
            </a:r>
          </a:p>
        </p:txBody>
      </p:sp>
      <p:sp>
        <p:nvSpPr>
          <p:cNvPr id="4" name="Rectangle 11"/>
          <p:cNvSpPr>
            <a:spLocks noGrp="1" noChangeArrowheads="1"/>
          </p:cNvSpPr>
          <p:nvPr>
            <p:ph type="body" idx="1"/>
          </p:nvPr>
        </p:nvSpPr>
        <p:spPr bwMode="auto">
          <a:xfrm>
            <a:off x="367739" y="2681942"/>
            <a:ext cx="8022035" cy="3678303"/>
          </a:xfrm>
          <a:prstGeom prst="rect">
            <a:avLst/>
          </a:prstGeom>
        </p:spPr>
        <p:txBody>
          <a:bodyPr vert="horz" lIns="91440" tIns="45720" rIns="91440" bIns="45720" rtlCol="0">
            <a:noAutofit/>
          </a:bodyPr>
          <a:lstStyle/>
          <a:p>
            <a:pPr>
              <a:lnSpc>
                <a:spcPct val="100000"/>
              </a:lnSpc>
            </a:pPr>
            <a:r>
              <a:rPr lang="en-SG" altLang="en-US" sz="2400" dirty="0"/>
              <a:t>Different data sources that feed data into data warehouse.</a:t>
            </a:r>
          </a:p>
          <a:p>
            <a:pPr>
              <a:lnSpc>
                <a:spcPct val="100000"/>
              </a:lnSpc>
            </a:pPr>
            <a:r>
              <a:rPr lang="en-SG" altLang="en-US" sz="2400" dirty="0"/>
              <a:t>Formats like plain text file, relational database, Excel file</a:t>
            </a:r>
          </a:p>
          <a:p>
            <a:pPr>
              <a:lnSpc>
                <a:spcPct val="110000"/>
              </a:lnSpc>
            </a:pPr>
            <a:r>
              <a:rPr lang="en-SG" altLang="en-US" sz="2400" dirty="0"/>
              <a:t>Many different types of data can be a data source:</a:t>
            </a:r>
          </a:p>
          <a:p>
            <a:pPr lvl="1">
              <a:lnSpc>
                <a:spcPct val="80000"/>
              </a:lnSpc>
              <a:spcBef>
                <a:spcPts val="1000"/>
              </a:spcBef>
            </a:pPr>
            <a:r>
              <a:rPr lang="en-SG" altLang="en-US" sz="2400" dirty="0"/>
              <a:t>Operations -- such as sales data, HR data, product data, inventory data, marketing data, systems data</a:t>
            </a:r>
          </a:p>
          <a:p>
            <a:pPr lvl="1">
              <a:lnSpc>
                <a:spcPct val="80000"/>
              </a:lnSpc>
              <a:spcBef>
                <a:spcPts val="1000"/>
              </a:spcBef>
            </a:pPr>
            <a:r>
              <a:rPr lang="en-SG" altLang="en-US" sz="2400" dirty="0"/>
              <a:t>Web server logs with user browsing data</a:t>
            </a:r>
          </a:p>
          <a:p>
            <a:pPr lvl="1">
              <a:lnSpc>
                <a:spcPct val="80000"/>
              </a:lnSpc>
              <a:spcBef>
                <a:spcPts val="1000"/>
              </a:spcBef>
            </a:pPr>
            <a:r>
              <a:rPr lang="en-SG" altLang="en-US" sz="2400" dirty="0"/>
              <a:t>Third-party data, such as census data, demographics data, or survey data</a:t>
            </a:r>
          </a:p>
          <a:p>
            <a:pPr lvl="1">
              <a:lnSpc>
                <a:spcPct val="80000"/>
              </a:lnSpc>
              <a:spcBef>
                <a:spcPts val="1000"/>
              </a:spcBef>
            </a:pPr>
            <a:r>
              <a:rPr lang="en-SG" altLang="en-US" sz="2400" dirty="0"/>
              <a:t>Real-time data, such as Internet of Things (</a:t>
            </a:r>
            <a:r>
              <a:rPr lang="en-SG" altLang="en-US" sz="2400" dirty="0" err="1"/>
              <a:t>IoT</a:t>
            </a:r>
            <a:r>
              <a:rPr lang="en-SG" altLang="en-US" sz="2400" dirty="0"/>
              <a:t>) devices</a:t>
            </a:r>
          </a:p>
          <a:p>
            <a:pPr>
              <a:lnSpc>
                <a:spcPct val="100000"/>
              </a:lnSpc>
            </a:pPr>
            <a:r>
              <a:rPr lang="en-US" altLang="en-US" sz="2400" dirty="0"/>
              <a:t>Operational data sources are typically current and volatile</a:t>
            </a:r>
          </a:p>
          <a:p>
            <a:pPr>
              <a:lnSpc>
                <a:spcPct val="110000"/>
              </a:lnSpc>
            </a:pPr>
            <a:endParaRPr lang="en-US" altLang="en-US" sz="2400" dirty="0"/>
          </a:p>
          <a:p>
            <a:pPr>
              <a:lnSpc>
                <a:spcPct val="110000"/>
              </a:lnSpc>
            </a:pPr>
            <a:endParaRPr lang="en-US" alt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9774" y="1793161"/>
            <a:ext cx="2602809" cy="4666633"/>
          </a:xfrm>
          <a:prstGeom prst="rect">
            <a:avLst/>
          </a:prstGeom>
        </p:spPr>
      </p:pic>
    </p:spTree>
    <p:extLst>
      <p:ext uri="{BB962C8B-B14F-4D97-AF65-F5344CB8AC3E}">
        <p14:creationId xmlns:p14="http://schemas.microsoft.com/office/powerpoint/2010/main" val="3327194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582076"/>
            <a:ext cx="11029616" cy="880557"/>
          </a:xfrm>
        </p:spPr>
        <p:txBody>
          <a:bodyPr/>
          <a:lstStyle/>
          <a:p>
            <a:r>
              <a:rPr lang="en-SG" sz="3200" dirty="0"/>
              <a:t>Why do we nee a data warehouse? – The Problem</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8681" b="-18681"/>
          <a:stretch/>
        </p:blipFill>
        <p:spPr>
          <a:xfrm>
            <a:off x="9064365" y="2416874"/>
            <a:ext cx="1374321" cy="1374321"/>
          </a:xfrm>
          <a:prstGeom prst="ellipse">
            <a:avLst/>
          </a:prstGeom>
          <a:ln w="3175">
            <a:solidFill>
              <a:schemeClr val="tx1"/>
            </a:solidFill>
          </a:ln>
        </p:spPr>
      </p:pic>
      <p:sp>
        <p:nvSpPr>
          <p:cNvPr id="5" name="TextBox 4"/>
          <p:cNvSpPr txBox="1"/>
          <p:nvPr/>
        </p:nvSpPr>
        <p:spPr>
          <a:xfrm>
            <a:off x="8752826" y="1644468"/>
            <a:ext cx="2082800" cy="523220"/>
          </a:xfrm>
          <a:prstGeom prst="rect">
            <a:avLst/>
          </a:prstGeom>
          <a:noFill/>
        </p:spPr>
        <p:txBody>
          <a:bodyPr wrap="square" rtlCol="0">
            <a:spAutoFit/>
          </a:bodyPr>
          <a:lstStyle/>
          <a:p>
            <a:pPr algn="ctr"/>
            <a:r>
              <a:rPr lang="en-SG" sz="1400" b="1" dirty="0"/>
              <a:t>Data from</a:t>
            </a:r>
            <a:br>
              <a:rPr lang="en-SG" sz="1400" b="1" dirty="0"/>
            </a:br>
            <a:r>
              <a:rPr lang="en-SG" sz="1400" b="1" dirty="0"/>
              <a:t>Point-Of-Sales systems</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6843" r="16843"/>
          <a:stretch/>
        </p:blipFill>
        <p:spPr>
          <a:xfrm>
            <a:off x="7651960" y="4730560"/>
            <a:ext cx="1412405" cy="1412405"/>
          </a:xfrm>
          <a:prstGeom prst="ellipse">
            <a:avLst/>
          </a:prstGeom>
          <a:ln w="3175">
            <a:solidFill>
              <a:schemeClr val="tx1"/>
            </a:solidFill>
          </a:ln>
        </p:spPr>
      </p:pic>
      <p:sp>
        <p:nvSpPr>
          <p:cNvPr id="7" name="TextBox 6"/>
          <p:cNvSpPr txBox="1"/>
          <p:nvPr/>
        </p:nvSpPr>
        <p:spPr>
          <a:xfrm>
            <a:off x="7472256" y="3843671"/>
            <a:ext cx="2082800" cy="523220"/>
          </a:xfrm>
          <a:prstGeom prst="rect">
            <a:avLst/>
          </a:prstGeom>
          <a:noFill/>
        </p:spPr>
        <p:txBody>
          <a:bodyPr wrap="square" rtlCol="0">
            <a:spAutoFit/>
          </a:bodyPr>
          <a:lstStyle/>
          <a:p>
            <a:pPr algn="ctr"/>
            <a:r>
              <a:rPr lang="en-SG" sz="1400" b="1" dirty="0"/>
              <a:t>Data from</a:t>
            </a:r>
            <a:br>
              <a:rPr lang="en-SG" sz="1400" b="1" dirty="0"/>
            </a:br>
            <a:r>
              <a:rPr lang="en-SG" sz="1400" b="1" dirty="0"/>
              <a:t>Inventory system</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8727" y="4366891"/>
            <a:ext cx="609859" cy="30191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4449" y="4024357"/>
            <a:ext cx="1382353" cy="1412405"/>
          </a:xfrm>
          <a:prstGeom prst="ellipse">
            <a:avLst/>
          </a:prstGeom>
          <a:ln w="3175">
            <a:solidFill>
              <a:schemeClr val="tx1"/>
            </a:solidFill>
          </a:ln>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9958" y="5940075"/>
            <a:ext cx="1197530" cy="498087"/>
          </a:xfrm>
          <a:prstGeom prst="rect">
            <a:avLst/>
          </a:prstGeom>
        </p:spPr>
      </p:pic>
      <p:sp>
        <p:nvSpPr>
          <p:cNvPr id="11" name="TextBox 10"/>
          <p:cNvSpPr txBox="1"/>
          <p:nvPr/>
        </p:nvSpPr>
        <p:spPr>
          <a:xfrm>
            <a:off x="9924950" y="5477135"/>
            <a:ext cx="2082800" cy="523220"/>
          </a:xfrm>
          <a:prstGeom prst="rect">
            <a:avLst/>
          </a:prstGeom>
          <a:noFill/>
        </p:spPr>
        <p:txBody>
          <a:bodyPr wrap="square" rtlCol="0">
            <a:spAutoFit/>
          </a:bodyPr>
          <a:lstStyle/>
          <a:p>
            <a:pPr algn="ctr"/>
            <a:r>
              <a:rPr lang="en-SG" sz="1400" b="1" dirty="0"/>
              <a:t>Data from</a:t>
            </a:r>
            <a:br>
              <a:rPr lang="en-SG" sz="1400" b="1" dirty="0"/>
            </a:br>
            <a:r>
              <a:rPr lang="en-SG" sz="1400" b="1" dirty="0"/>
              <a:t>Marketing database</a:t>
            </a:r>
          </a:p>
        </p:txBody>
      </p:sp>
      <p:sp>
        <p:nvSpPr>
          <p:cNvPr id="13" name="Content Placeholder 2"/>
          <p:cNvSpPr>
            <a:spLocks noGrp="1"/>
          </p:cNvSpPr>
          <p:nvPr>
            <p:ph type="body" idx="1"/>
          </p:nvPr>
        </p:nvSpPr>
        <p:spPr>
          <a:xfrm>
            <a:off x="581192" y="2180496"/>
            <a:ext cx="6409543" cy="3678303"/>
          </a:xfrm>
        </p:spPr>
        <p:txBody>
          <a:bodyPr>
            <a:noAutofit/>
          </a:bodyPr>
          <a:lstStyle/>
          <a:p>
            <a:pPr>
              <a:lnSpc>
                <a:spcPct val="120000"/>
              </a:lnSpc>
            </a:pPr>
            <a:r>
              <a:rPr lang="en-SG" sz="2400" dirty="0"/>
              <a:t>In this information age, </a:t>
            </a:r>
            <a:r>
              <a:rPr lang="en-SG" sz="2400" dirty="0">
                <a:solidFill>
                  <a:srgbClr val="FF0000"/>
                </a:solidFill>
              </a:rPr>
              <a:t>many companies use IT systems to store their valuable company data</a:t>
            </a:r>
          </a:p>
          <a:p>
            <a:pPr>
              <a:lnSpc>
                <a:spcPct val="120000"/>
              </a:lnSpc>
            </a:pPr>
            <a:r>
              <a:rPr lang="en-SG" sz="2400" dirty="0"/>
              <a:t>Many companies </a:t>
            </a:r>
            <a:r>
              <a:rPr lang="en-SG" sz="2400" dirty="0">
                <a:solidFill>
                  <a:srgbClr val="FF0000"/>
                </a:solidFill>
              </a:rPr>
              <a:t>do not use one single IT system</a:t>
            </a:r>
            <a:r>
              <a:rPr lang="en-SG" sz="2400" dirty="0"/>
              <a:t> to keep the data, but often use </a:t>
            </a:r>
            <a:r>
              <a:rPr lang="en-SG" sz="2400" dirty="0">
                <a:solidFill>
                  <a:srgbClr val="FF0000"/>
                </a:solidFill>
              </a:rPr>
              <a:t>disparate systems </a:t>
            </a:r>
            <a:r>
              <a:rPr lang="en-SG" sz="2400" dirty="0"/>
              <a:t>that store data in vastly different ways</a:t>
            </a:r>
          </a:p>
          <a:p>
            <a:pPr>
              <a:lnSpc>
                <a:spcPct val="120000"/>
              </a:lnSpc>
            </a:pPr>
            <a:r>
              <a:rPr lang="en-SG" sz="2400" dirty="0"/>
              <a:t>E.g. ordering system using Oracle database, marketing database using SQL Server </a:t>
            </a:r>
            <a:r>
              <a:rPr lang="en-SG" sz="2400" dirty="0" err="1"/>
              <a:t>etc</a:t>
            </a:r>
            <a:endParaRPr lang="en-SG" sz="2400" dirty="0"/>
          </a:p>
        </p:txBody>
      </p:sp>
    </p:spTree>
    <p:extLst>
      <p:ext uri="{BB962C8B-B14F-4D97-AF65-F5344CB8AC3E}">
        <p14:creationId xmlns:p14="http://schemas.microsoft.com/office/powerpoint/2010/main" val="38969183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Data Warehousing – Staging Area</a:t>
            </a:r>
          </a:p>
        </p:txBody>
      </p:sp>
      <p:sp>
        <p:nvSpPr>
          <p:cNvPr id="4" name="Content Placeholder 3"/>
          <p:cNvSpPr>
            <a:spLocks noGrp="1"/>
          </p:cNvSpPr>
          <p:nvPr>
            <p:ph type="body" idx="1"/>
          </p:nvPr>
        </p:nvSpPr>
        <p:spPr>
          <a:xfrm>
            <a:off x="581192" y="2180496"/>
            <a:ext cx="5622963" cy="3689361"/>
          </a:xfrm>
        </p:spPr>
        <p:txBody>
          <a:bodyPr>
            <a:noAutofit/>
          </a:bodyPr>
          <a:lstStyle/>
          <a:p>
            <a:pPr>
              <a:lnSpc>
                <a:spcPct val="110000"/>
              </a:lnSpc>
            </a:pPr>
            <a:r>
              <a:rPr lang="en-SG" sz="2400" dirty="0"/>
              <a:t>A temporary location where data from source systems resides</a:t>
            </a:r>
          </a:p>
          <a:p>
            <a:pPr>
              <a:lnSpc>
                <a:spcPct val="110000"/>
              </a:lnSpc>
            </a:pPr>
            <a:r>
              <a:rPr lang="en-SG" sz="2400" dirty="0"/>
              <a:t>May exist for timing reasons; due to varying business cycles, data processing cycles, hardware and network resource limitations and geographical factors,  cannot extract data at same time</a:t>
            </a:r>
          </a:p>
          <a:p>
            <a:pPr>
              <a:lnSpc>
                <a:spcPct val="110000"/>
              </a:lnSpc>
            </a:pPr>
            <a:r>
              <a:rPr lang="en-SG" sz="2400" dirty="0"/>
              <a:t>E.g. “Customer" data from a database in Singapore is extracted at a different time from a database in USA</a:t>
            </a:r>
          </a:p>
        </p:txBody>
      </p:sp>
      <p:pic>
        <p:nvPicPr>
          <p:cNvPr id="5" name="Picture 4"/>
          <p:cNvPicPr>
            <a:picLocks noChangeAspect="1"/>
          </p:cNvPicPr>
          <p:nvPr/>
        </p:nvPicPr>
        <p:blipFill rotWithShape="1">
          <a:blip r:embed="rId2"/>
          <a:srcRect t="7732"/>
          <a:stretch/>
        </p:blipFill>
        <p:spPr>
          <a:xfrm>
            <a:off x="6526966" y="2085586"/>
            <a:ext cx="4473399" cy="3066128"/>
          </a:xfrm>
          <a:prstGeom prst="rect">
            <a:avLst/>
          </a:prstGeom>
        </p:spPr>
      </p:pic>
    </p:spTree>
    <p:extLst>
      <p:ext uri="{BB962C8B-B14F-4D97-AF65-F5344CB8AC3E}">
        <p14:creationId xmlns:p14="http://schemas.microsoft.com/office/powerpoint/2010/main" val="1075474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Dimensional Model – </a:t>
            </a:r>
            <a:r>
              <a:rPr lang="en-SG" sz="3200" dirty="0" err="1"/>
              <a:t>Factless</a:t>
            </a:r>
            <a:r>
              <a:rPr lang="en-SG" sz="3200" dirty="0"/>
              <a:t> Fact Table</a:t>
            </a:r>
          </a:p>
        </p:txBody>
      </p:sp>
      <p:sp>
        <p:nvSpPr>
          <p:cNvPr id="3" name="Text Placeholder 2"/>
          <p:cNvSpPr>
            <a:spLocks noGrp="1"/>
          </p:cNvSpPr>
          <p:nvPr>
            <p:ph type="body" idx="1"/>
          </p:nvPr>
        </p:nvSpPr>
        <p:spPr/>
        <p:txBody>
          <a:bodyPr/>
          <a:lstStyle/>
          <a:p>
            <a:r>
              <a:rPr lang="en-US" dirty="0"/>
              <a:t>A </a:t>
            </a:r>
            <a:r>
              <a:rPr lang="en-US" b="1" dirty="0" err="1"/>
              <a:t>factless</a:t>
            </a:r>
            <a:r>
              <a:rPr lang="en-US" b="1" dirty="0"/>
              <a:t> fact table</a:t>
            </a:r>
            <a:r>
              <a:rPr lang="en-US" dirty="0"/>
              <a:t> is fact table that does not contain fact. They contain only dimensional keys and it captures events that happen only at information level but not included in the calculations level. Just an information about an event that happen over a period.</a:t>
            </a:r>
            <a:endParaRPr lang="en-SG" dirty="0"/>
          </a:p>
        </p:txBody>
      </p:sp>
    </p:spTree>
    <p:extLst>
      <p:ext uri="{BB962C8B-B14F-4D97-AF65-F5344CB8AC3E}">
        <p14:creationId xmlns:p14="http://schemas.microsoft.com/office/powerpoint/2010/main" val="5032082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Dimensional Model – </a:t>
            </a:r>
            <a:r>
              <a:rPr lang="en-SG" sz="3200" dirty="0" err="1"/>
              <a:t>Factless</a:t>
            </a:r>
            <a:r>
              <a:rPr lang="en-SG" sz="3200" dirty="0"/>
              <a:t> Fact Table</a:t>
            </a:r>
          </a:p>
        </p:txBody>
      </p:sp>
      <p:sp>
        <p:nvSpPr>
          <p:cNvPr id="3" name="Text Placeholder 2"/>
          <p:cNvSpPr>
            <a:spLocks noGrp="1"/>
          </p:cNvSpPr>
          <p:nvPr>
            <p:ph type="body" idx="1"/>
          </p:nvPr>
        </p:nvSpPr>
        <p:spPr>
          <a:xfrm>
            <a:off x="581192" y="1932495"/>
            <a:ext cx="11029615" cy="4299929"/>
          </a:xfrm>
        </p:spPr>
        <p:txBody>
          <a:bodyPr/>
          <a:lstStyle/>
          <a:p>
            <a:r>
              <a:rPr lang="en-US" sz="2800" dirty="0"/>
              <a:t>A </a:t>
            </a:r>
            <a:r>
              <a:rPr lang="en-US" sz="2800" dirty="0" err="1"/>
              <a:t>factless</a:t>
            </a:r>
            <a:r>
              <a:rPr lang="en-US" sz="2800" dirty="0"/>
              <a:t> fact table captures the many-to-many relationships between dimensions, but contains no numeric or textual facts. They are often used to record events or coverage information. </a:t>
            </a:r>
          </a:p>
          <a:p>
            <a:r>
              <a:rPr lang="en-US" sz="2800" dirty="0"/>
              <a:t>Common examples of </a:t>
            </a:r>
            <a:r>
              <a:rPr lang="en-US" sz="2800" dirty="0" err="1"/>
              <a:t>factless</a:t>
            </a:r>
            <a:r>
              <a:rPr lang="en-US" sz="2800" dirty="0"/>
              <a:t> fact tables include:</a:t>
            </a:r>
          </a:p>
          <a:p>
            <a:pPr lvl="1">
              <a:buFont typeface="Courier New" panose="02070309020205020404" pitchFamily="49" charset="0"/>
              <a:buChar char="o"/>
            </a:pPr>
            <a:r>
              <a:rPr lang="en-US" sz="2400" dirty="0"/>
              <a:t>Identifying product promotion events (to determine promoted products that didn’t sell)</a:t>
            </a:r>
          </a:p>
          <a:p>
            <a:pPr lvl="1">
              <a:buFont typeface="Courier New" panose="02070309020205020404" pitchFamily="49" charset="0"/>
              <a:buChar char="o"/>
            </a:pPr>
            <a:r>
              <a:rPr lang="en-US" sz="2400" dirty="0"/>
              <a:t>Tracking student attendance or registration events</a:t>
            </a:r>
          </a:p>
          <a:p>
            <a:pPr lvl="1">
              <a:buFont typeface="Courier New" panose="02070309020205020404" pitchFamily="49" charset="0"/>
              <a:buChar char="o"/>
            </a:pPr>
            <a:r>
              <a:rPr lang="en-US" sz="2400" dirty="0"/>
              <a:t>Tracking insurance-related accident events</a:t>
            </a:r>
          </a:p>
          <a:p>
            <a:pPr lvl="1">
              <a:buFont typeface="Courier New" panose="02070309020205020404" pitchFamily="49" charset="0"/>
              <a:buChar char="o"/>
            </a:pPr>
            <a:r>
              <a:rPr lang="en-US" sz="2400" dirty="0"/>
              <a:t>Identifying building, facility, and equipment schedules for a hospital or university</a:t>
            </a:r>
          </a:p>
        </p:txBody>
      </p:sp>
    </p:spTree>
    <p:extLst>
      <p:ext uri="{BB962C8B-B14F-4D97-AF65-F5344CB8AC3E}">
        <p14:creationId xmlns:p14="http://schemas.microsoft.com/office/powerpoint/2010/main" val="37701699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Dimensional Model – </a:t>
            </a:r>
            <a:r>
              <a:rPr lang="en-SG" sz="3200" dirty="0" err="1"/>
              <a:t>Factless</a:t>
            </a:r>
            <a:r>
              <a:rPr lang="en-SG" sz="3200" dirty="0"/>
              <a:t> Fact Table</a:t>
            </a:r>
          </a:p>
        </p:txBody>
      </p:sp>
      <p:sp>
        <p:nvSpPr>
          <p:cNvPr id="3" name="Text Placeholder 2"/>
          <p:cNvSpPr>
            <a:spLocks noGrp="1"/>
          </p:cNvSpPr>
          <p:nvPr>
            <p:ph type="body" idx="1"/>
          </p:nvPr>
        </p:nvSpPr>
        <p:spPr>
          <a:xfrm>
            <a:off x="581192" y="2593451"/>
            <a:ext cx="6055582" cy="3678303"/>
          </a:xfrm>
        </p:spPr>
        <p:txBody>
          <a:bodyPr/>
          <a:lstStyle/>
          <a:p>
            <a:r>
              <a:rPr lang="en-US" sz="2400" b="1" u="sng" dirty="0" err="1">
                <a:solidFill>
                  <a:srgbClr val="FF0000"/>
                </a:solidFill>
              </a:rPr>
              <a:t>Factless</a:t>
            </a:r>
            <a:r>
              <a:rPr lang="en-US" sz="2400" b="1" u="sng" dirty="0">
                <a:solidFill>
                  <a:srgbClr val="FF0000"/>
                </a:solidFill>
              </a:rPr>
              <a:t> fact tables for Events</a:t>
            </a:r>
            <a:br>
              <a:rPr lang="en-US" sz="2400" dirty="0">
                <a:solidFill>
                  <a:srgbClr val="FF0000"/>
                </a:solidFill>
              </a:rPr>
            </a:br>
            <a:r>
              <a:rPr lang="en-US" sz="2400" dirty="0"/>
              <a:t>The first type of </a:t>
            </a:r>
            <a:r>
              <a:rPr lang="en-US" sz="2400" dirty="0" err="1"/>
              <a:t>factless</a:t>
            </a:r>
            <a:r>
              <a:rPr lang="en-US" sz="2400" dirty="0"/>
              <a:t> fact table is a table that records an event. Many event-tracking tables in dimensional data warehouses turn out to be </a:t>
            </a:r>
            <a:r>
              <a:rPr lang="en-US" sz="2400" dirty="0" err="1"/>
              <a:t>factless</a:t>
            </a:r>
            <a:r>
              <a:rPr lang="en-US" sz="2400" dirty="0"/>
              <a:t>. Sometimes there seem to be no facts associated with an important business process. Events or activities occur that you wish to track, but you find no measurements. In situations like this, build a standard transaction-grained fact table that contains no facts.</a:t>
            </a:r>
          </a:p>
          <a:p>
            <a:endParaRPr lang="en-SG" dirty="0"/>
          </a:p>
        </p:txBody>
      </p:sp>
      <p:grpSp>
        <p:nvGrpSpPr>
          <p:cNvPr id="8" name="Group 7"/>
          <p:cNvGrpSpPr/>
          <p:nvPr/>
        </p:nvGrpSpPr>
        <p:grpSpPr>
          <a:xfrm>
            <a:off x="6744929" y="1948631"/>
            <a:ext cx="4758813" cy="4658155"/>
            <a:chOff x="6636774" y="1899469"/>
            <a:chExt cx="4758813" cy="4658155"/>
          </a:xfrm>
        </p:grpSpPr>
        <p:pic>
          <p:nvPicPr>
            <p:cNvPr id="4" name="Picture 3"/>
            <p:cNvPicPr>
              <a:picLocks noChangeAspect="1"/>
            </p:cNvPicPr>
            <p:nvPr/>
          </p:nvPicPr>
          <p:blipFill>
            <a:blip r:embed="rId2"/>
            <a:stretch>
              <a:fillRect/>
            </a:stretch>
          </p:blipFill>
          <p:spPr>
            <a:xfrm>
              <a:off x="7030065" y="1899469"/>
              <a:ext cx="4198374" cy="2443316"/>
            </a:xfrm>
            <a:prstGeom prst="rect">
              <a:avLst/>
            </a:prstGeom>
          </p:spPr>
        </p:pic>
        <p:sp>
          <p:nvSpPr>
            <p:cNvPr id="6" name="Rectangle 5"/>
            <p:cNvSpPr/>
            <p:nvPr/>
          </p:nvSpPr>
          <p:spPr>
            <a:xfrm>
              <a:off x="6636774" y="4156966"/>
              <a:ext cx="4758813" cy="1477328"/>
            </a:xfrm>
            <a:prstGeom prst="rect">
              <a:avLst/>
            </a:prstGeom>
          </p:spPr>
          <p:txBody>
            <a:bodyPr wrap="square">
              <a:spAutoFit/>
            </a:bodyPr>
            <a:lstStyle/>
            <a:p>
              <a:r>
                <a:rPr lang="en-US" sz="1800" dirty="0">
                  <a:latin typeface="Gill Sans" panose="020B0604020202020204" charset="0"/>
                </a:rPr>
                <a:t>The above fact is used to capture the leave taken by an employee. Whenever an employee takes leave a record is created with the dimensions. Using the fact FACT_LEAVE we can answer many questions like</a:t>
              </a:r>
              <a:endParaRPr lang="en-SG" sz="1800" dirty="0">
                <a:latin typeface="Gill Sans" panose="020B0604020202020204" charset="0"/>
              </a:endParaRPr>
            </a:p>
          </p:txBody>
        </p:sp>
        <p:sp>
          <p:nvSpPr>
            <p:cNvPr id="7" name="Rectangle 6"/>
            <p:cNvSpPr/>
            <p:nvPr/>
          </p:nvSpPr>
          <p:spPr>
            <a:xfrm>
              <a:off x="6636774" y="5634294"/>
              <a:ext cx="4021394" cy="923330"/>
            </a:xfrm>
            <a:prstGeom prst="rect">
              <a:avLst/>
            </a:prstGeom>
          </p:spPr>
          <p:txBody>
            <a:bodyPr wrap="square">
              <a:spAutoFit/>
            </a:bodyPr>
            <a:lstStyle/>
            <a:p>
              <a:pPr>
                <a:buFont typeface="Arial" panose="020B0604020202020204" pitchFamily="34" charset="0"/>
                <a:buChar char="•"/>
              </a:pPr>
              <a:r>
                <a:rPr lang="en-US" sz="1800" dirty="0">
                  <a:latin typeface="Gill Sans" panose="020B0604020202020204" charset="0"/>
                </a:rPr>
                <a:t>Number of leaves taken by an employee</a:t>
              </a:r>
            </a:p>
            <a:p>
              <a:pPr>
                <a:buFont typeface="Arial" panose="020B0604020202020204" pitchFamily="34" charset="0"/>
                <a:buChar char="•"/>
              </a:pPr>
              <a:r>
                <a:rPr lang="en-US" sz="1800" dirty="0">
                  <a:latin typeface="Gill Sans" panose="020B0604020202020204" charset="0"/>
                </a:rPr>
                <a:t>The type of leave an employee takes</a:t>
              </a:r>
            </a:p>
            <a:p>
              <a:pPr>
                <a:buFont typeface="Arial" panose="020B0604020202020204" pitchFamily="34" charset="0"/>
                <a:buChar char="•"/>
              </a:pPr>
              <a:r>
                <a:rPr lang="en-US" sz="1800" dirty="0">
                  <a:latin typeface="Gill Sans" panose="020B0604020202020204" charset="0"/>
                </a:rPr>
                <a:t>Details of the employee who took leave</a:t>
              </a:r>
            </a:p>
          </p:txBody>
        </p:sp>
      </p:grpSp>
    </p:spTree>
    <p:extLst>
      <p:ext uri="{BB962C8B-B14F-4D97-AF65-F5344CB8AC3E}">
        <p14:creationId xmlns:p14="http://schemas.microsoft.com/office/powerpoint/2010/main" val="19389758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sz="3200" dirty="0"/>
              <a:t>Dimensional Model – </a:t>
            </a:r>
            <a:r>
              <a:rPr lang="en-SG" sz="3200" dirty="0" err="1"/>
              <a:t>Factless</a:t>
            </a:r>
            <a:r>
              <a:rPr lang="en-SG" sz="3200" dirty="0"/>
              <a:t> Fact Table</a:t>
            </a:r>
          </a:p>
        </p:txBody>
      </p:sp>
      <p:sp>
        <p:nvSpPr>
          <p:cNvPr id="3" name="Text Placeholder 2"/>
          <p:cNvSpPr>
            <a:spLocks noGrp="1"/>
          </p:cNvSpPr>
          <p:nvPr>
            <p:ph type="body" idx="1"/>
          </p:nvPr>
        </p:nvSpPr>
        <p:spPr>
          <a:xfrm>
            <a:off x="433708" y="2662277"/>
            <a:ext cx="5947427" cy="3256743"/>
          </a:xfrm>
        </p:spPr>
        <p:txBody>
          <a:bodyPr/>
          <a:lstStyle/>
          <a:p>
            <a:r>
              <a:rPr lang="en-US" sz="2400" b="1" u="sng" dirty="0" err="1">
                <a:solidFill>
                  <a:srgbClr val="FF0000"/>
                </a:solidFill>
              </a:rPr>
              <a:t>Factless</a:t>
            </a:r>
            <a:r>
              <a:rPr lang="en-US" sz="2400" b="1" u="sng" dirty="0">
                <a:solidFill>
                  <a:srgbClr val="FF0000"/>
                </a:solidFill>
              </a:rPr>
              <a:t> fact tables for Conditions</a:t>
            </a:r>
            <a:br>
              <a:rPr lang="en-US" sz="2400" u="sng" dirty="0">
                <a:solidFill>
                  <a:srgbClr val="FF0000"/>
                </a:solidFill>
              </a:rPr>
            </a:br>
            <a:r>
              <a:rPr lang="en-US" sz="2400" dirty="0" err="1"/>
              <a:t>Factless</a:t>
            </a:r>
            <a:r>
              <a:rPr lang="en-US" sz="2400" dirty="0"/>
              <a:t> fact tables are also used to model conditions or other important relationships among dimensions. In these cases, there are no clear transactions or events. It is used to support negative analysis report. For example a Store that did not sell a product for a given period.  To produce such report, you need to have a fact table to capture all the possible combinations.  You can then figure out what is missing</a:t>
            </a:r>
            <a:r>
              <a:rPr lang="en-US" dirty="0"/>
              <a:t>.</a:t>
            </a:r>
            <a:endParaRPr lang="en-SG" dirty="0"/>
          </a:p>
        </p:txBody>
      </p:sp>
      <p:sp>
        <p:nvSpPr>
          <p:cNvPr id="5" name="Rectangle 4"/>
          <p:cNvSpPr/>
          <p:nvPr/>
        </p:nvSpPr>
        <p:spPr>
          <a:xfrm>
            <a:off x="6381135" y="4320903"/>
            <a:ext cx="5447071" cy="707886"/>
          </a:xfrm>
          <a:prstGeom prst="rect">
            <a:avLst/>
          </a:prstGeom>
        </p:spPr>
        <p:txBody>
          <a:bodyPr wrap="square">
            <a:spAutoFit/>
          </a:bodyPr>
          <a:lstStyle/>
          <a:p>
            <a:pPr>
              <a:lnSpc>
                <a:spcPts val="1200"/>
              </a:lnSpc>
              <a:spcAft>
                <a:spcPts val="1200"/>
              </a:spcAft>
            </a:pPr>
            <a:r>
              <a:rPr lang="en-US" sz="1800" dirty="0" err="1">
                <a:latin typeface="Gill Sans" panose="020B0604020202020204" charset="0"/>
              </a:rPr>
              <a:t>fact_promo</a:t>
            </a:r>
            <a:r>
              <a:rPr lang="en-US" sz="1800" dirty="0">
                <a:latin typeface="Gill Sans" panose="020B0604020202020204" charset="0"/>
              </a:rPr>
              <a:t> gives the information about the </a:t>
            </a:r>
          </a:p>
          <a:p>
            <a:pPr>
              <a:lnSpc>
                <a:spcPts val="1200"/>
              </a:lnSpc>
              <a:spcAft>
                <a:spcPts val="1200"/>
              </a:spcAft>
            </a:pPr>
            <a:r>
              <a:rPr lang="en-US" sz="1800" dirty="0">
                <a:latin typeface="Gill Sans" panose="020B0604020202020204" charset="0"/>
              </a:rPr>
              <a:t>products which have promotions but still did not sell</a:t>
            </a:r>
            <a:br>
              <a:rPr lang="en-US" dirty="0"/>
            </a:br>
            <a:endParaRPr lang="en-SG" dirty="0"/>
          </a:p>
        </p:txBody>
      </p:sp>
      <p:grpSp>
        <p:nvGrpSpPr>
          <p:cNvPr id="11" name="Group 10"/>
          <p:cNvGrpSpPr/>
          <p:nvPr/>
        </p:nvGrpSpPr>
        <p:grpSpPr>
          <a:xfrm>
            <a:off x="6381135" y="1834246"/>
            <a:ext cx="5013730" cy="5078058"/>
            <a:chOff x="6381135" y="1903310"/>
            <a:chExt cx="5013730" cy="5078058"/>
          </a:xfrm>
        </p:grpSpPr>
        <p:pic>
          <p:nvPicPr>
            <p:cNvPr id="4" name="Picture 3"/>
            <p:cNvPicPr>
              <a:picLocks noChangeAspect="1"/>
            </p:cNvPicPr>
            <p:nvPr/>
          </p:nvPicPr>
          <p:blipFill>
            <a:blip r:embed="rId2"/>
            <a:stretch>
              <a:fillRect/>
            </a:stretch>
          </p:blipFill>
          <p:spPr>
            <a:xfrm>
              <a:off x="6583618" y="1903310"/>
              <a:ext cx="4241698" cy="2417593"/>
            </a:xfrm>
            <a:prstGeom prst="rect">
              <a:avLst/>
            </a:prstGeom>
          </p:spPr>
        </p:pic>
        <p:sp>
          <p:nvSpPr>
            <p:cNvPr id="6" name="Rectangle 5"/>
            <p:cNvSpPr/>
            <p:nvPr/>
          </p:nvSpPr>
          <p:spPr>
            <a:xfrm>
              <a:off x="6381135" y="5011598"/>
              <a:ext cx="5013730" cy="1969770"/>
            </a:xfrm>
            <a:prstGeom prst="rect">
              <a:avLst/>
            </a:prstGeom>
          </p:spPr>
          <p:txBody>
            <a:bodyPr wrap="square">
              <a:spAutoFit/>
            </a:bodyPr>
            <a:lstStyle/>
            <a:p>
              <a:pPr>
                <a:lnSpc>
                  <a:spcPts val="1200"/>
                </a:lnSpc>
              </a:pPr>
              <a:r>
                <a:rPr lang="en-US" sz="1800" dirty="0">
                  <a:latin typeface="Gill Sans" panose="020B0604020202020204" charset="0"/>
                </a:rPr>
                <a:t>This  fact answers the below questions:</a:t>
              </a:r>
            </a:p>
            <a:p>
              <a:pPr>
                <a:buFont typeface="Arial" panose="020B0604020202020204" pitchFamily="34" charset="0"/>
                <a:buChar char="•"/>
              </a:pPr>
              <a:r>
                <a:rPr lang="en-US" sz="1800" dirty="0">
                  <a:latin typeface="Gill Sans" panose="020B0604020202020204" charset="0"/>
                </a:rPr>
                <a:t>To find out products that have promotions.</a:t>
              </a:r>
            </a:p>
            <a:p>
              <a:pPr>
                <a:buFont typeface="Arial" panose="020B0604020202020204" pitchFamily="34" charset="0"/>
                <a:buChar char="•"/>
              </a:pPr>
              <a:r>
                <a:rPr lang="en-US" sz="1800" dirty="0">
                  <a:latin typeface="Gill Sans" panose="020B0604020202020204" charset="0"/>
                </a:rPr>
                <a:t>To find out products that have promotion that sell.</a:t>
              </a:r>
            </a:p>
            <a:p>
              <a:pPr>
                <a:buFont typeface="Arial" panose="020B0604020202020204" pitchFamily="34" charset="0"/>
                <a:buChar char="•"/>
              </a:pPr>
              <a:r>
                <a:rPr lang="en-US" sz="1800" dirty="0">
                  <a:latin typeface="Gill Sans" panose="020B0604020202020204" charset="0"/>
                </a:rPr>
                <a:t>The list of products that have promotion but did not sell.</a:t>
              </a:r>
            </a:p>
            <a:p>
              <a:pPr>
                <a:lnSpc>
                  <a:spcPts val="1200"/>
                </a:lnSpc>
              </a:pPr>
              <a:endParaRPr lang="en-US" sz="1800" dirty="0">
                <a:latin typeface="Gill Sans" panose="020B0604020202020204" charset="0"/>
              </a:endParaRPr>
            </a:p>
            <a:p>
              <a:pPr>
                <a:lnSpc>
                  <a:spcPts val="1200"/>
                </a:lnSpc>
              </a:pPr>
              <a:r>
                <a:rPr lang="en-US" sz="1800" dirty="0">
                  <a:latin typeface="Gill Sans" panose="020B0604020202020204" charset="0"/>
                </a:rPr>
                <a:t>This kind of </a:t>
              </a:r>
              <a:r>
                <a:rPr lang="en-US" sz="1800" dirty="0" err="1">
                  <a:latin typeface="Gill Sans" panose="020B0604020202020204" charset="0"/>
                </a:rPr>
                <a:t>factless</a:t>
              </a:r>
              <a:r>
                <a:rPr lang="en-US" sz="1800" dirty="0">
                  <a:latin typeface="Gill Sans" panose="020B0604020202020204" charset="0"/>
                </a:rPr>
                <a:t> fact table is used to track </a:t>
              </a:r>
            </a:p>
            <a:p>
              <a:pPr>
                <a:lnSpc>
                  <a:spcPts val="1200"/>
                </a:lnSpc>
              </a:pPr>
              <a:endParaRPr lang="en-US" sz="1800" dirty="0">
                <a:latin typeface="Gill Sans" panose="020B0604020202020204" charset="0"/>
              </a:endParaRPr>
            </a:p>
            <a:p>
              <a:pPr>
                <a:lnSpc>
                  <a:spcPts val="1200"/>
                </a:lnSpc>
              </a:pPr>
              <a:r>
                <a:rPr lang="en-US" sz="1800" dirty="0">
                  <a:latin typeface="Gill Sans" panose="020B0604020202020204" charset="0"/>
                </a:rPr>
                <a:t>conditions, coverage or eligibility.</a:t>
              </a:r>
            </a:p>
          </p:txBody>
        </p:sp>
      </p:grpSp>
    </p:spTree>
    <p:extLst>
      <p:ext uri="{BB962C8B-B14F-4D97-AF65-F5344CB8AC3E}">
        <p14:creationId xmlns:p14="http://schemas.microsoft.com/office/powerpoint/2010/main" val="4140757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623498"/>
            <a:ext cx="11029616" cy="831676"/>
          </a:xfrm>
        </p:spPr>
        <p:txBody>
          <a:bodyPr/>
          <a:lstStyle/>
          <a:p>
            <a:r>
              <a:rPr lang="en-SG" sz="3200" dirty="0"/>
              <a:t>Why do we nee a data warehouse? - Good decisions need data</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816645" y="2193190"/>
            <a:ext cx="3598607" cy="3598607"/>
          </a:xfrm>
          <a:prstGeom prst="ellipse">
            <a:avLst/>
          </a:prstGeom>
          <a:ln w="12700">
            <a:solidFill>
              <a:schemeClr val="tx1"/>
            </a:solidFill>
          </a:ln>
        </p:spPr>
      </p:pic>
      <p:sp>
        <p:nvSpPr>
          <p:cNvPr id="5" name="TextBox 4"/>
          <p:cNvSpPr txBox="1"/>
          <p:nvPr/>
        </p:nvSpPr>
        <p:spPr>
          <a:xfrm>
            <a:off x="8804653" y="5998100"/>
            <a:ext cx="2291238" cy="738664"/>
          </a:xfrm>
          <a:prstGeom prst="rect">
            <a:avLst/>
          </a:prstGeom>
          <a:noFill/>
        </p:spPr>
        <p:txBody>
          <a:bodyPr wrap="square" rtlCol="0">
            <a:spAutoFit/>
          </a:bodyPr>
          <a:lstStyle/>
          <a:p>
            <a:pPr algn="ctr"/>
            <a:r>
              <a:rPr lang="en-SG" b="1" dirty="0">
                <a:solidFill>
                  <a:schemeClr val="bg1">
                    <a:lumMod val="50000"/>
                  </a:schemeClr>
                </a:solidFill>
              </a:rPr>
              <a:t>Companies need</a:t>
            </a:r>
            <a:br>
              <a:rPr lang="en-SG" b="1" dirty="0">
                <a:solidFill>
                  <a:schemeClr val="bg1">
                    <a:lumMod val="50000"/>
                  </a:schemeClr>
                </a:solidFill>
              </a:rPr>
            </a:br>
            <a:r>
              <a:rPr lang="en-SG" b="1" dirty="0">
                <a:solidFill>
                  <a:schemeClr val="bg1">
                    <a:lumMod val="50000"/>
                  </a:schemeClr>
                </a:solidFill>
              </a:rPr>
              <a:t>to make good decisions</a:t>
            </a:r>
            <a:br>
              <a:rPr lang="en-SG" b="1" dirty="0">
                <a:solidFill>
                  <a:schemeClr val="bg1">
                    <a:lumMod val="50000"/>
                  </a:schemeClr>
                </a:solidFill>
              </a:rPr>
            </a:br>
            <a:r>
              <a:rPr lang="en-SG" b="1" dirty="0">
                <a:solidFill>
                  <a:schemeClr val="bg1">
                    <a:lumMod val="50000"/>
                  </a:schemeClr>
                </a:solidFill>
              </a:rPr>
              <a:t>to stay competitive</a:t>
            </a:r>
          </a:p>
        </p:txBody>
      </p:sp>
      <p:sp>
        <p:nvSpPr>
          <p:cNvPr id="6" name="Rectangle 5"/>
          <p:cNvSpPr/>
          <p:nvPr/>
        </p:nvSpPr>
        <p:spPr>
          <a:xfrm>
            <a:off x="1052051" y="1865237"/>
            <a:ext cx="6096000" cy="4967514"/>
          </a:xfrm>
          <a:prstGeom prst="rect">
            <a:avLst/>
          </a:prstGeom>
        </p:spPr>
        <p:txBody>
          <a:bodyPr>
            <a:spAutoFit/>
          </a:bodyPr>
          <a:lstStyle/>
          <a:p>
            <a:pPr marL="342900" indent="-342900">
              <a:lnSpc>
                <a:spcPct val="120000"/>
              </a:lnSpc>
              <a:buFont typeface="Arial" panose="020B0604020202020204" pitchFamily="34" charset="0"/>
              <a:buChar char="•"/>
            </a:pPr>
            <a:r>
              <a:rPr lang="en-SG" sz="2400" dirty="0">
                <a:latin typeface="Gill Sans" panose="020B0604020202020204" charset="0"/>
              </a:rPr>
              <a:t>To stay competitive, companies need to be able to make </a:t>
            </a:r>
            <a:r>
              <a:rPr lang="en-SG" sz="2400" dirty="0">
                <a:solidFill>
                  <a:srgbClr val="C00000"/>
                </a:solidFill>
                <a:latin typeface="Gill Sans" panose="020B0604020202020204" charset="0"/>
              </a:rPr>
              <a:t>quick</a:t>
            </a:r>
            <a:r>
              <a:rPr lang="en-SG" sz="2400" dirty="0">
                <a:latin typeface="Gill Sans" panose="020B0604020202020204" charset="0"/>
              </a:rPr>
              <a:t> and </a:t>
            </a:r>
            <a:r>
              <a:rPr lang="en-SG" sz="2400" dirty="0">
                <a:solidFill>
                  <a:srgbClr val="C00000"/>
                </a:solidFill>
                <a:latin typeface="Gill Sans" panose="020B0604020202020204" charset="0"/>
              </a:rPr>
              <a:t>well-informed</a:t>
            </a:r>
            <a:r>
              <a:rPr lang="en-SG" sz="2400" dirty="0">
                <a:latin typeface="Gill Sans" panose="020B0604020202020204" charset="0"/>
              </a:rPr>
              <a:t> decisions</a:t>
            </a:r>
          </a:p>
          <a:p>
            <a:pPr marL="342900" indent="-342900">
              <a:lnSpc>
                <a:spcPct val="120000"/>
              </a:lnSpc>
              <a:buFont typeface="Arial" panose="020B0604020202020204" pitchFamily="34" charset="0"/>
              <a:buChar char="•"/>
            </a:pPr>
            <a:r>
              <a:rPr lang="en-SG" sz="2400" dirty="0">
                <a:latin typeface="Gill Sans" panose="020B0604020202020204" charset="0"/>
              </a:rPr>
              <a:t>To do so, companies need </a:t>
            </a:r>
            <a:r>
              <a:rPr lang="en-SG" sz="2400" dirty="0">
                <a:solidFill>
                  <a:srgbClr val="C00000"/>
                </a:solidFill>
                <a:latin typeface="Gill Sans" panose="020B0604020202020204" charset="0"/>
              </a:rPr>
              <a:t>easy </a:t>
            </a:r>
            <a:r>
              <a:rPr lang="en-SG" sz="2400" dirty="0">
                <a:latin typeface="Gill Sans" panose="020B0604020202020204" charset="0"/>
              </a:rPr>
              <a:t>and</a:t>
            </a:r>
            <a:r>
              <a:rPr lang="en-SG" sz="2400" dirty="0">
                <a:solidFill>
                  <a:srgbClr val="C00000"/>
                </a:solidFill>
                <a:latin typeface="Gill Sans" panose="020B0604020202020204" charset="0"/>
              </a:rPr>
              <a:t> speedy </a:t>
            </a:r>
            <a:r>
              <a:rPr lang="en-SG" sz="2400" dirty="0">
                <a:latin typeface="Gill Sans" panose="020B0604020202020204" charset="0"/>
              </a:rPr>
              <a:t>access</a:t>
            </a:r>
            <a:r>
              <a:rPr lang="en-SG" sz="2400" dirty="0">
                <a:solidFill>
                  <a:srgbClr val="C00000"/>
                </a:solidFill>
                <a:latin typeface="Gill Sans" panose="020B0604020202020204" charset="0"/>
              </a:rPr>
              <a:t> </a:t>
            </a:r>
            <a:r>
              <a:rPr lang="en-SG" sz="2400" dirty="0">
                <a:latin typeface="Gill Sans" panose="020B0604020202020204" charset="0"/>
              </a:rPr>
              <a:t>to relevant data that are stored in their various operational systems</a:t>
            </a:r>
          </a:p>
          <a:p>
            <a:pPr marL="342900" indent="-342900">
              <a:lnSpc>
                <a:spcPct val="120000"/>
              </a:lnSpc>
              <a:buFont typeface="Arial" panose="020B0604020202020204" pitchFamily="34" charset="0"/>
              <a:buChar char="•"/>
            </a:pPr>
            <a:r>
              <a:rPr lang="en-SG" sz="2400" dirty="0">
                <a:latin typeface="Gill Sans" panose="020B0604020202020204" charset="0"/>
              </a:rPr>
              <a:t>As such, instead of relying on real data and facts based on historical trends to drive strategic direction, companies end up making decisions based on experience, limited and sometimes outdated information</a:t>
            </a:r>
          </a:p>
        </p:txBody>
      </p:sp>
    </p:spTree>
    <p:extLst>
      <p:ext uri="{BB962C8B-B14F-4D97-AF65-F5344CB8AC3E}">
        <p14:creationId xmlns:p14="http://schemas.microsoft.com/office/powerpoint/2010/main" val="2496662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743186"/>
          </a:xfrm>
        </p:spPr>
        <p:txBody>
          <a:bodyPr/>
          <a:lstStyle/>
          <a:p>
            <a:r>
              <a:rPr lang="en-SG" sz="3200" dirty="0"/>
              <a:t>Why do we nee a data warehouse? - The Solution </a:t>
            </a:r>
          </a:p>
        </p:txBody>
      </p:sp>
      <p:sp>
        <p:nvSpPr>
          <p:cNvPr id="7" name="Content Placeholder 2"/>
          <p:cNvSpPr txBox="1">
            <a:spLocks/>
          </p:cNvSpPr>
          <p:nvPr/>
        </p:nvSpPr>
        <p:spPr>
          <a:xfrm>
            <a:off x="725037" y="1809134"/>
            <a:ext cx="6698318" cy="47499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415544" algn="l" rtl="0">
              <a:lnSpc>
                <a:spcPct val="100000"/>
              </a:lnSpc>
              <a:spcBef>
                <a:spcPts val="640"/>
              </a:spcBef>
              <a:spcAft>
                <a:spcPts val="0"/>
              </a:spcAft>
              <a:buClr>
                <a:schemeClr val="accent2"/>
              </a:buClr>
              <a:buSzPts val="2944"/>
              <a:buFont typeface="Noto Sans Symbols"/>
              <a:buChar char="◼"/>
              <a:defRPr sz="3200" b="0" i="0" u="none" strike="noStrike" cap="none">
                <a:solidFill>
                  <a:schemeClr val="dk2"/>
                </a:solidFill>
                <a:latin typeface="Gill Sans"/>
                <a:ea typeface="Gill Sans"/>
                <a:cs typeface="Gill Sans"/>
                <a:sym typeface="Gill Sans"/>
              </a:defRPr>
            </a:lvl1pPr>
            <a:lvl2pPr marL="914400" marR="0" lvl="1" indent="-392176" algn="l" rtl="0">
              <a:lnSpc>
                <a:spcPct val="100000"/>
              </a:lnSpc>
              <a:spcBef>
                <a:spcPts val="600"/>
              </a:spcBef>
              <a:spcAft>
                <a:spcPts val="0"/>
              </a:spcAft>
              <a:buClr>
                <a:schemeClr val="accent2"/>
              </a:buClr>
              <a:buSzPts val="2576"/>
              <a:buFont typeface="Noto Sans Symbols"/>
              <a:buChar char="◼"/>
              <a:defRPr sz="2800" b="0" i="0" u="none" strike="noStrike" cap="none">
                <a:solidFill>
                  <a:schemeClr val="dk2"/>
                </a:solidFill>
                <a:latin typeface="Gill Sans"/>
                <a:ea typeface="Gill Sans"/>
                <a:cs typeface="Gill Sans"/>
                <a:sym typeface="Gill Sans"/>
              </a:defRPr>
            </a:lvl2pPr>
            <a:lvl3pPr marL="1371600" marR="0" lvl="2" indent="-368808" algn="l" rtl="0">
              <a:lnSpc>
                <a:spcPct val="100000"/>
              </a:lnSpc>
              <a:spcBef>
                <a:spcPts val="60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3pPr>
            <a:lvl4pPr marL="1828800" marR="0" lvl="3"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4pPr>
            <a:lvl5pPr marL="2286000" marR="0" lvl="4"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r>
              <a:rPr lang="en-SG" sz="2400" dirty="0"/>
              <a:t>To solve this problem of ‘unreachable’ fragmented data’, more and more companies have turned to the use of data warehouses</a:t>
            </a:r>
          </a:p>
          <a:p>
            <a:pPr>
              <a:spcBef>
                <a:spcPts val="1800"/>
              </a:spcBef>
            </a:pPr>
            <a:r>
              <a:rPr lang="en-SG" sz="2400" dirty="0"/>
              <a:t>By building a data warehouse, a company can integrate all its most important data residing in different systems to a central location – with a </a:t>
            </a:r>
            <a:r>
              <a:rPr lang="en-SG" sz="2400" dirty="0">
                <a:solidFill>
                  <a:srgbClr val="C00000"/>
                </a:solidFill>
              </a:rPr>
              <a:t>SINGLE VERSION OF TRUTH</a:t>
            </a:r>
          </a:p>
          <a:p>
            <a:pPr>
              <a:spcBef>
                <a:spcPts val="1800"/>
              </a:spcBef>
            </a:pPr>
            <a:r>
              <a:rPr lang="en-SG" sz="2400" dirty="0"/>
              <a:t>After the data warehouse has been built, the company can then use BI tools to access the data to help them make </a:t>
            </a:r>
            <a:r>
              <a:rPr lang="en-SG" dirty="0"/>
              <a:t>the best strategic decisions</a:t>
            </a:r>
          </a:p>
        </p:txBody>
      </p:sp>
      <p:pic>
        <p:nvPicPr>
          <p:cNvPr id="8" name="Picture 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65949" y="2037758"/>
            <a:ext cx="3769722" cy="4146694"/>
          </a:xfrm>
          <a:prstGeom prst="rect">
            <a:avLst/>
          </a:prstGeom>
        </p:spPr>
      </p:pic>
    </p:spTree>
    <p:extLst>
      <p:ext uri="{BB962C8B-B14F-4D97-AF65-F5344CB8AC3E}">
        <p14:creationId xmlns:p14="http://schemas.microsoft.com/office/powerpoint/2010/main" val="2596739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347" y="908633"/>
            <a:ext cx="11029616" cy="1013800"/>
          </a:xfrm>
        </p:spPr>
        <p:txBody>
          <a:bodyPr/>
          <a:lstStyle/>
          <a:p>
            <a:pPr lvl="0"/>
            <a:r>
              <a:rPr lang="en-SG" sz="3200" dirty="0"/>
              <a:t>Characteristics of a data warehouse</a:t>
            </a:r>
            <a:br>
              <a:rPr lang="en-SG" sz="3200" dirty="0"/>
            </a:br>
            <a:endParaRPr lang="en-SG" sz="3200" dirty="0"/>
          </a:p>
        </p:txBody>
      </p:sp>
      <p:pic>
        <p:nvPicPr>
          <p:cNvPr id="16" name="Picture 15"/>
          <p:cNvPicPr>
            <a:picLocks noChangeAspect="1"/>
          </p:cNvPicPr>
          <p:nvPr/>
        </p:nvPicPr>
        <p:blipFill>
          <a:blip r:embed="rId2"/>
          <a:stretch>
            <a:fillRect/>
          </a:stretch>
        </p:blipFill>
        <p:spPr>
          <a:xfrm>
            <a:off x="79426" y="1843395"/>
            <a:ext cx="5838825" cy="3800475"/>
          </a:xfrm>
          <a:prstGeom prst="rect">
            <a:avLst/>
          </a:prstGeom>
        </p:spPr>
      </p:pic>
      <p:sp>
        <p:nvSpPr>
          <p:cNvPr id="17" name="Rectangle 16"/>
          <p:cNvSpPr/>
          <p:nvPr/>
        </p:nvSpPr>
        <p:spPr>
          <a:xfrm>
            <a:off x="6204155" y="2145268"/>
            <a:ext cx="5003531" cy="2246769"/>
          </a:xfrm>
          <a:prstGeom prst="rect">
            <a:avLst/>
          </a:prstGeom>
        </p:spPr>
        <p:txBody>
          <a:bodyPr wrap="square">
            <a:spAutoFit/>
          </a:bodyPr>
          <a:lstStyle/>
          <a:p>
            <a:r>
              <a:rPr lang="en-SG" sz="2800" dirty="0">
                <a:solidFill>
                  <a:schemeClr val="accent6">
                    <a:lumMod val="50000"/>
                  </a:schemeClr>
                </a:solidFill>
                <a:latin typeface="Gill Sans" panose="020B0604020202020204" charset="0"/>
              </a:rPr>
              <a:t>A data warehouse is a </a:t>
            </a:r>
            <a:r>
              <a:rPr lang="en-SG" sz="2800" dirty="0">
                <a:solidFill>
                  <a:srgbClr val="FF0000"/>
                </a:solidFill>
                <a:latin typeface="Gill Sans" panose="020B0604020202020204" charset="0"/>
              </a:rPr>
              <a:t>subject-oriented</a:t>
            </a:r>
            <a:r>
              <a:rPr lang="en-SG" sz="2800" dirty="0">
                <a:solidFill>
                  <a:schemeClr val="accent6">
                    <a:lumMod val="50000"/>
                  </a:schemeClr>
                </a:solidFill>
                <a:latin typeface="Gill Sans" panose="020B0604020202020204" charset="0"/>
              </a:rPr>
              <a:t>, </a:t>
            </a:r>
            <a:r>
              <a:rPr lang="en-SG" sz="2800" dirty="0">
                <a:solidFill>
                  <a:srgbClr val="FF0000"/>
                </a:solidFill>
                <a:latin typeface="Gill Sans" panose="020B0604020202020204" charset="0"/>
              </a:rPr>
              <a:t>integrated</a:t>
            </a:r>
            <a:r>
              <a:rPr lang="en-SG" sz="2800" dirty="0">
                <a:solidFill>
                  <a:schemeClr val="accent6">
                    <a:lumMod val="50000"/>
                  </a:schemeClr>
                </a:solidFill>
                <a:latin typeface="Gill Sans" panose="020B0604020202020204" charset="0"/>
              </a:rPr>
              <a:t>, </a:t>
            </a:r>
            <a:r>
              <a:rPr lang="en-SG" sz="2800" dirty="0">
                <a:solidFill>
                  <a:srgbClr val="FF0000"/>
                </a:solidFill>
                <a:latin typeface="Gill Sans" panose="020B0604020202020204" charset="0"/>
              </a:rPr>
              <a:t>time-variant</a:t>
            </a:r>
            <a:r>
              <a:rPr lang="en-SG" sz="2800" dirty="0">
                <a:solidFill>
                  <a:schemeClr val="accent6">
                    <a:lumMod val="50000"/>
                  </a:schemeClr>
                </a:solidFill>
                <a:latin typeface="Gill Sans" panose="020B0604020202020204" charset="0"/>
              </a:rPr>
              <a:t> and </a:t>
            </a:r>
            <a:r>
              <a:rPr lang="en-SG" sz="2800" dirty="0">
                <a:solidFill>
                  <a:srgbClr val="FF0000"/>
                </a:solidFill>
                <a:latin typeface="Gill Sans" panose="020B0604020202020204" charset="0"/>
              </a:rPr>
              <a:t>non-volatile</a:t>
            </a:r>
            <a:r>
              <a:rPr lang="en-SG" sz="2800" dirty="0">
                <a:solidFill>
                  <a:schemeClr val="accent6">
                    <a:lumMod val="50000"/>
                  </a:schemeClr>
                </a:solidFill>
                <a:latin typeface="Gill Sans" panose="020B0604020202020204" charset="0"/>
              </a:rPr>
              <a:t> collection of data in support of management's decision making process</a:t>
            </a:r>
          </a:p>
        </p:txBody>
      </p:sp>
    </p:spTree>
    <p:extLst>
      <p:ext uri="{BB962C8B-B14F-4D97-AF65-F5344CB8AC3E}">
        <p14:creationId xmlns:p14="http://schemas.microsoft.com/office/powerpoint/2010/main" val="1654776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456350"/>
            <a:ext cx="11029616" cy="1013800"/>
          </a:xfrm>
        </p:spPr>
        <p:txBody>
          <a:bodyPr/>
          <a:lstStyle/>
          <a:p>
            <a:r>
              <a:rPr lang="en-SG" sz="3200" dirty="0"/>
              <a:t>Characteristics of a data warehouse – Subject Oriented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8685" y="2172928"/>
            <a:ext cx="6956932" cy="4213871"/>
          </a:xfrm>
          <a:prstGeom prst="rect">
            <a:avLst/>
          </a:prstGeom>
        </p:spPr>
      </p:pic>
      <p:sp>
        <p:nvSpPr>
          <p:cNvPr id="5" name="Content Placeholder 4"/>
          <p:cNvSpPr txBox="1">
            <a:spLocks/>
          </p:cNvSpPr>
          <p:nvPr/>
        </p:nvSpPr>
        <p:spPr>
          <a:xfrm>
            <a:off x="795378" y="1644468"/>
            <a:ext cx="3400839" cy="468617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415544" algn="l" rtl="0">
              <a:lnSpc>
                <a:spcPct val="100000"/>
              </a:lnSpc>
              <a:spcBef>
                <a:spcPts val="640"/>
              </a:spcBef>
              <a:spcAft>
                <a:spcPts val="0"/>
              </a:spcAft>
              <a:buClr>
                <a:schemeClr val="accent2"/>
              </a:buClr>
              <a:buSzPts val="2944"/>
              <a:buFont typeface="Noto Sans Symbols"/>
              <a:buChar char="◼"/>
              <a:defRPr sz="3200" b="0" i="0" u="none" strike="noStrike" cap="none">
                <a:solidFill>
                  <a:schemeClr val="dk2"/>
                </a:solidFill>
                <a:latin typeface="Gill Sans"/>
                <a:ea typeface="Gill Sans"/>
                <a:cs typeface="Gill Sans"/>
                <a:sym typeface="Gill Sans"/>
              </a:defRPr>
            </a:lvl1pPr>
            <a:lvl2pPr marL="914400" marR="0" lvl="1" indent="-392176" algn="l" rtl="0">
              <a:lnSpc>
                <a:spcPct val="100000"/>
              </a:lnSpc>
              <a:spcBef>
                <a:spcPts val="600"/>
              </a:spcBef>
              <a:spcAft>
                <a:spcPts val="0"/>
              </a:spcAft>
              <a:buClr>
                <a:schemeClr val="accent2"/>
              </a:buClr>
              <a:buSzPts val="2576"/>
              <a:buFont typeface="Noto Sans Symbols"/>
              <a:buChar char="◼"/>
              <a:defRPr sz="2800" b="0" i="0" u="none" strike="noStrike" cap="none">
                <a:solidFill>
                  <a:schemeClr val="dk2"/>
                </a:solidFill>
                <a:latin typeface="Gill Sans"/>
                <a:ea typeface="Gill Sans"/>
                <a:cs typeface="Gill Sans"/>
                <a:sym typeface="Gill Sans"/>
              </a:defRPr>
            </a:lvl2pPr>
            <a:lvl3pPr marL="1371600" marR="0" lvl="2" indent="-368808" algn="l" rtl="0">
              <a:lnSpc>
                <a:spcPct val="100000"/>
              </a:lnSpc>
              <a:spcBef>
                <a:spcPts val="600"/>
              </a:spcBef>
              <a:spcAft>
                <a:spcPts val="0"/>
              </a:spcAft>
              <a:buClr>
                <a:schemeClr val="accent2"/>
              </a:buClr>
              <a:buSzPts val="2208"/>
              <a:buFont typeface="Noto Sans Symbols"/>
              <a:buChar char="◼"/>
              <a:defRPr sz="2400" b="0" i="0" u="none" strike="noStrike" cap="none">
                <a:solidFill>
                  <a:schemeClr val="dk2"/>
                </a:solidFill>
                <a:latin typeface="Gill Sans"/>
                <a:ea typeface="Gill Sans"/>
                <a:cs typeface="Gill Sans"/>
                <a:sym typeface="Gill Sans"/>
              </a:defRPr>
            </a:lvl3pPr>
            <a:lvl4pPr marL="1828800" marR="0" lvl="3"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4pPr>
            <a:lvl5pPr marL="2286000" marR="0" lvl="4" indent="-345439" algn="l" rtl="0">
              <a:lnSpc>
                <a:spcPct val="100000"/>
              </a:lnSpc>
              <a:spcBef>
                <a:spcPts val="600"/>
              </a:spcBef>
              <a:spcAft>
                <a:spcPts val="0"/>
              </a:spcAft>
              <a:buClr>
                <a:schemeClr val="accent2"/>
              </a:buClr>
              <a:buSzPts val="1840"/>
              <a:buFont typeface="Noto Sans Symbols"/>
              <a:buChar char="◼"/>
              <a:defRPr sz="2000" b="0" i="0" u="none" strike="noStrike" cap="none">
                <a:solidFill>
                  <a:schemeClr val="dk2"/>
                </a:solidFill>
                <a:latin typeface="Gill Sans"/>
                <a:ea typeface="Gill Sans"/>
                <a:cs typeface="Gill Sans"/>
                <a:sym typeface="Gill Sans"/>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Gill Sans"/>
                <a:ea typeface="Gill Sans"/>
                <a:cs typeface="Gill Sans"/>
                <a:sym typeface="Gill Sans"/>
              </a:defRPr>
            </a:lvl9pPr>
          </a:lstStyle>
          <a:p>
            <a:pPr>
              <a:lnSpc>
                <a:spcPct val="110000"/>
              </a:lnSpc>
            </a:pPr>
            <a:r>
              <a:rPr lang="en-SG" sz="2800"/>
              <a:t>Operational systems organise their data to cater to the </a:t>
            </a:r>
            <a:r>
              <a:rPr lang="en-SG" sz="2800">
                <a:solidFill>
                  <a:srgbClr val="C00000"/>
                </a:solidFill>
              </a:rPr>
              <a:t>process</a:t>
            </a:r>
            <a:endParaRPr lang="en-SG" sz="2800"/>
          </a:p>
          <a:p>
            <a:pPr>
              <a:lnSpc>
                <a:spcPct val="110000"/>
              </a:lnSpc>
            </a:pPr>
            <a:r>
              <a:rPr lang="en-US" sz="2800"/>
              <a:t>Data warehouse organize the data based on the subject</a:t>
            </a:r>
            <a:endParaRPr lang="en-SG" sz="2800" dirty="0"/>
          </a:p>
        </p:txBody>
      </p:sp>
    </p:spTree>
    <p:extLst>
      <p:ext uri="{BB962C8B-B14F-4D97-AF65-F5344CB8AC3E}">
        <p14:creationId xmlns:p14="http://schemas.microsoft.com/office/powerpoint/2010/main" val="3948257938"/>
      </p:ext>
    </p:extLst>
  </p:cSld>
  <p:clrMapOvr>
    <a:masterClrMapping/>
  </p:clrMapOvr>
</p:sld>
</file>

<file path=ppt/theme/theme1.xml><?xml version="1.0" encoding="utf-8"?>
<a:theme xmlns:a="http://schemas.openxmlformats.org/drawingml/2006/main" name="Dividend">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3889</TotalTime>
  <Words>4382</Words>
  <Application>Microsoft Office PowerPoint</Application>
  <PresentationFormat>Widescreen</PresentationFormat>
  <Paragraphs>335</Paragraphs>
  <Slides>54</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Noto Sans Symbols</vt:lpstr>
      <vt:lpstr>Calibri</vt:lpstr>
      <vt:lpstr>Arial</vt:lpstr>
      <vt:lpstr>Courier New</vt:lpstr>
      <vt:lpstr>Gill Sans</vt:lpstr>
      <vt:lpstr>Wingdings</vt:lpstr>
      <vt:lpstr>Dividend</vt:lpstr>
      <vt:lpstr>Topic D  Data Warehouse</vt:lpstr>
      <vt:lpstr>Data Warehouse</vt:lpstr>
      <vt:lpstr>What Is a Data Warehouse (DW)?</vt:lpstr>
      <vt:lpstr>What is a data warehouse?</vt:lpstr>
      <vt:lpstr>Why do we nee a data warehouse? – The Problem</vt:lpstr>
      <vt:lpstr>Why do we nee a data warehouse? - Good decisions need data</vt:lpstr>
      <vt:lpstr>Why do we nee a data warehouse? - The Solution </vt:lpstr>
      <vt:lpstr>Characteristics of a data warehouse </vt:lpstr>
      <vt:lpstr>Characteristics of a data warehouse – Subject Oriented</vt:lpstr>
      <vt:lpstr>Characteristics of a data warehouse – Process vs Subject</vt:lpstr>
      <vt:lpstr>Characteristics of a data warehouse – Process vs Subject</vt:lpstr>
      <vt:lpstr>Characteristics of a data warehouse - Integrated</vt:lpstr>
      <vt:lpstr>Characteristics of a data warehouse - Integrated</vt:lpstr>
      <vt:lpstr>Characteristics of a data warehouse – Time Variant</vt:lpstr>
      <vt:lpstr>Characteristics of a data warehouse – Time Variant</vt:lpstr>
      <vt:lpstr>Characteristics of a data warehouse – Non Volatile</vt:lpstr>
      <vt:lpstr>Characteristics of a data warehouse – Non Volatile</vt:lpstr>
      <vt:lpstr>Dimensional Model</vt:lpstr>
      <vt:lpstr>Dimensional Model</vt:lpstr>
      <vt:lpstr>Dimensional Model</vt:lpstr>
      <vt:lpstr>Dimensional Model - Components of a Star Schema</vt:lpstr>
      <vt:lpstr>Dimensional Model - Fact</vt:lpstr>
      <vt:lpstr>Dimensional Model - Dimensions</vt:lpstr>
      <vt:lpstr>Dimensional Model – Star and Snowflake Schemas</vt:lpstr>
      <vt:lpstr>Dimensional Model - Components of a Star Schema</vt:lpstr>
      <vt:lpstr>Dimensional Model - Characteristics of Snowflake Schema</vt:lpstr>
      <vt:lpstr>Dimensional Model - Dimension Hierarchies</vt:lpstr>
      <vt:lpstr>Dimensional Model - Steps in designing a Star Schema</vt:lpstr>
      <vt:lpstr>Dimensional Model: Examples</vt:lpstr>
      <vt:lpstr>Dimensional Model – Star Schema Example</vt:lpstr>
      <vt:lpstr>Dimensional Model: Star Schema &amp; Snowflake Schema</vt:lpstr>
      <vt:lpstr>Dimensional Model - Surrogate Keys Vs Natural keys</vt:lpstr>
      <vt:lpstr>Dimensional Model - Why use Surrogate Keys</vt:lpstr>
      <vt:lpstr>Dimensional Model – Slowing Changing Dimension</vt:lpstr>
      <vt:lpstr>Dimension Model – Slowing Changing Dimension</vt:lpstr>
      <vt:lpstr>Dimension Model – Slowing Changing Dimension</vt:lpstr>
      <vt:lpstr>Dimension Model – Slowly Changing Dimension</vt:lpstr>
      <vt:lpstr>Dimension Model – Slowly Changing Dimension</vt:lpstr>
      <vt:lpstr>Dimension Model – Slowly Changing Dimension</vt:lpstr>
      <vt:lpstr>Dimensional Model – Slowly Changing Dimension</vt:lpstr>
      <vt:lpstr>Dimensional Model – Slowly Changing Dimension</vt:lpstr>
      <vt:lpstr>Dimensional Model – Slowly Changing Dimension</vt:lpstr>
      <vt:lpstr>Dimension Model – Fast Changing Dimension</vt:lpstr>
      <vt:lpstr>Dimension Model – Fast Changing Dimension</vt:lpstr>
      <vt:lpstr>Dimension Model – Fast Changing Dimension</vt:lpstr>
      <vt:lpstr>Dimension Model – Fast Changing Dimension</vt:lpstr>
      <vt:lpstr>PowerPoint Presentation</vt:lpstr>
      <vt:lpstr>Data Warehousing</vt:lpstr>
      <vt:lpstr>Data Warehousing – Operational Sources</vt:lpstr>
      <vt:lpstr>Data Warehousing – Staging Area</vt:lpstr>
      <vt:lpstr>Dimensional Model – Factless Fact Table</vt:lpstr>
      <vt:lpstr>Dimensional Model – Factless Fact Table</vt:lpstr>
      <vt:lpstr>Dimensional Model – Factless Fact Table</vt:lpstr>
      <vt:lpstr>Dimensional Model – Factless Fact Table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RELATIONSHIP DATABASE MODEL</dc:title>
  <dc:creator>Loh Kwong Khuin</dc:creator>
  <cp:lastModifiedBy>Leong Fong Sow</cp:lastModifiedBy>
  <cp:revision>183</cp:revision>
  <cp:lastPrinted>2020-03-08T08:42:51Z</cp:lastPrinted>
  <dcterms:modified xsi:type="dcterms:W3CDTF">2020-03-08T08:44:01Z</dcterms:modified>
</cp:coreProperties>
</file>